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notesMasterIdLst>
    <p:notesMasterId r:id="rId30"/>
  </p:notesMasterIdLst>
  <p:sldIdLst>
    <p:sldId id="256" r:id="rId2"/>
    <p:sldId id="261" r:id="rId3"/>
    <p:sldId id="262" r:id="rId4"/>
    <p:sldId id="263" r:id="rId5"/>
    <p:sldId id="265" r:id="rId6"/>
    <p:sldId id="264" r:id="rId7"/>
    <p:sldId id="269" r:id="rId8"/>
    <p:sldId id="270" r:id="rId9"/>
    <p:sldId id="271" r:id="rId10"/>
    <p:sldId id="272" r:id="rId11"/>
    <p:sldId id="278" r:id="rId12"/>
    <p:sldId id="277" r:id="rId13"/>
    <p:sldId id="266" r:id="rId14"/>
    <p:sldId id="267" r:id="rId15"/>
    <p:sldId id="279" r:id="rId16"/>
    <p:sldId id="280" r:id="rId17"/>
    <p:sldId id="274" r:id="rId18"/>
    <p:sldId id="275" r:id="rId19"/>
    <p:sldId id="281" r:id="rId20"/>
    <p:sldId id="276" r:id="rId21"/>
    <p:sldId id="282" r:id="rId22"/>
    <p:sldId id="284" r:id="rId23"/>
    <p:sldId id="283" r:id="rId24"/>
    <p:sldId id="285" r:id="rId25"/>
    <p:sldId id="258" r:id="rId26"/>
    <p:sldId id="260" r:id="rId27"/>
    <p:sldId id="286" r:id="rId28"/>
    <p:sldId id="287" r:id="rId2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B3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53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AC5D5F-7682-4B9F-A78D-0F1E20CFBEA1}" type="datetimeFigureOut">
              <a:rPr lang="zh-TW" altLang="en-US" smtClean="0"/>
              <a:t>2021/4/1</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61DD38-E1D0-4412-AEE0-1FDE6A63C537}" type="slidenum">
              <a:rPr lang="zh-TW" altLang="en-US" smtClean="0"/>
              <a:t>‹#›</a:t>
            </a:fld>
            <a:endParaRPr lang="zh-TW" altLang="en-US"/>
          </a:p>
        </p:txBody>
      </p:sp>
    </p:spTree>
    <p:extLst>
      <p:ext uri="{BB962C8B-B14F-4D97-AF65-F5344CB8AC3E}">
        <p14:creationId xmlns:p14="http://schemas.microsoft.com/office/powerpoint/2010/main" val="4130615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9D61DD38-E1D0-4412-AEE0-1FDE6A63C537}" type="slidenum">
              <a:rPr lang="zh-TW" altLang="en-US" smtClean="0"/>
              <a:t>2</a:t>
            </a:fld>
            <a:endParaRPr lang="zh-TW" altLang="en-US"/>
          </a:p>
        </p:txBody>
      </p:sp>
    </p:spTree>
    <p:extLst>
      <p:ext uri="{BB962C8B-B14F-4D97-AF65-F5344CB8AC3E}">
        <p14:creationId xmlns:p14="http://schemas.microsoft.com/office/powerpoint/2010/main" val="3943594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A0F9BAFB-8ADF-4AD3-BF88-C1E897DD76BF}"/>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xmlns="" id="{B4417CD3-A54D-444F-A159-E035A33998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xmlns="" id="{20E644F2-39B5-4F6F-981F-2BA78DA7020B}"/>
              </a:ext>
            </a:extLst>
          </p:cNvPr>
          <p:cNvSpPr>
            <a:spLocks noGrp="1"/>
          </p:cNvSpPr>
          <p:nvPr>
            <p:ph type="dt" sz="half" idx="10"/>
          </p:nvPr>
        </p:nvSpPr>
        <p:spPr/>
        <p:txBody>
          <a:bodyPr/>
          <a:lstStyle/>
          <a:p>
            <a:fld id="{7DBC5A4F-C461-409A-BDE6-49EC338FCF0B}" type="datetimeFigureOut">
              <a:rPr lang="zh-TW" altLang="en-US" smtClean="0"/>
              <a:t>2021/4/1</a:t>
            </a:fld>
            <a:endParaRPr lang="zh-TW" altLang="en-US"/>
          </a:p>
        </p:txBody>
      </p:sp>
      <p:sp>
        <p:nvSpPr>
          <p:cNvPr id="5" name="頁尾版面配置區 4">
            <a:extLst>
              <a:ext uri="{FF2B5EF4-FFF2-40B4-BE49-F238E27FC236}">
                <a16:creationId xmlns:a16="http://schemas.microsoft.com/office/drawing/2014/main" xmlns="" id="{5AE9CCAE-CE77-49A2-A5F7-126A2253117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xmlns="" id="{1F76B828-C174-4557-9FF7-790559A97D1C}"/>
              </a:ext>
            </a:extLst>
          </p:cNvPr>
          <p:cNvSpPr>
            <a:spLocks noGrp="1"/>
          </p:cNvSpPr>
          <p:nvPr>
            <p:ph type="sldNum" sz="quarter" idx="12"/>
          </p:nvPr>
        </p:nvSpPr>
        <p:spPr/>
        <p:txBody>
          <a:body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1910607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9AA37BF5-DBC7-4E4A-8144-65BFC7290F83}"/>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xmlns="" id="{933B6EC6-02AD-41E5-890A-863DAC7EFCAA}"/>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746B9DBB-C43E-41F9-B475-22E757F3C25A}"/>
              </a:ext>
            </a:extLst>
          </p:cNvPr>
          <p:cNvSpPr>
            <a:spLocks noGrp="1"/>
          </p:cNvSpPr>
          <p:nvPr>
            <p:ph type="dt" sz="half" idx="10"/>
          </p:nvPr>
        </p:nvSpPr>
        <p:spPr/>
        <p:txBody>
          <a:bodyPr/>
          <a:lstStyle/>
          <a:p>
            <a:fld id="{7DBC5A4F-C461-409A-BDE6-49EC338FCF0B}" type="datetimeFigureOut">
              <a:rPr lang="zh-TW" altLang="en-US" smtClean="0"/>
              <a:t>2021/4/1</a:t>
            </a:fld>
            <a:endParaRPr lang="zh-TW" altLang="en-US"/>
          </a:p>
        </p:txBody>
      </p:sp>
      <p:sp>
        <p:nvSpPr>
          <p:cNvPr id="5" name="頁尾版面配置區 4">
            <a:extLst>
              <a:ext uri="{FF2B5EF4-FFF2-40B4-BE49-F238E27FC236}">
                <a16:creationId xmlns:a16="http://schemas.microsoft.com/office/drawing/2014/main" xmlns="" id="{FC8D49F3-9A34-48B4-BA82-2AC6E953696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xmlns="" id="{9C8D53F9-2FC5-41FD-A9F5-0CFB3FE2C077}"/>
              </a:ext>
            </a:extLst>
          </p:cNvPr>
          <p:cNvSpPr>
            <a:spLocks noGrp="1"/>
          </p:cNvSpPr>
          <p:nvPr>
            <p:ph type="sldNum" sz="quarter" idx="12"/>
          </p:nvPr>
        </p:nvSpPr>
        <p:spPr/>
        <p:txBody>
          <a:body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49063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xmlns="" id="{927B9313-DCC7-4AC8-9B90-0A28B56FF14C}"/>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xmlns="" id="{6F3748CC-A527-4428-AA47-B1A92E60D423}"/>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641DE329-0F99-4047-B7A3-D145B696C398}"/>
              </a:ext>
            </a:extLst>
          </p:cNvPr>
          <p:cNvSpPr>
            <a:spLocks noGrp="1"/>
          </p:cNvSpPr>
          <p:nvPr>
            <p:ph type="dt" sz="half" idx="10"/>
          </p:nvPr>
        </p:nvSpPr>
        <p:spPr/>
        <p:txBody>
          <a:bodyPr/>
          <a:lstStyle/>
          <a:p>
            <a:fld id="{7DBC5A4F-C461-409A-BDE6-49EC338FCF0B}" type="datetimeFigureOut">
              <a:rPr lang="zh-TW" altLang="en-US" smtClean="0"/>
              <a:t>2021/4/1</a:t>
            </a:fld>
            <a:endParaRPr lang="zh-TW" altLang="en-US"/>
          </a:p>
        </p:txBody>
      </p:sp>
      <p:sp>
        <p:nvSpPr>
          <p:cNvPr id="5" name="頁尾版面配置區 4">
            <a:extLst>
              <a:ext uri="{FF2B5EF4-FFF2-40B4-BE49-F238E27FC236}">
                <a16:creationId xmlns:a16="http://schemas.microsoft.com/office/drawing/2014/main" xmlns="" id="{CBD04788-64B5-4752-9885-3ED65F26E57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xmlns="" id="{50819D60-63A6-4EC9-BDF0-9785729C107C}"/>
              </a:ext>
            </a:extLst>
          </p:cNvPr>
          <p:cNvSpPr>
            <a:spLocks noGrp="1"/>
          </p:cNvSpPr>
          <p:nvPr>
            <p:ph type="sldNum" sz="quarter" idx="12"/>
          </p:nvPr>
        </p:nvSpPr>
        <p:spPr/>
        <p:txBody>
          <a:body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866360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BE00E71D-6E07-4043-BA66-2509C9A4E45C}"/>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xmlns="" id="{80FCE3BB-534A-483F-98FB-E75CBB8D2B95}"/>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C2E6F2AF-7A3C-4AF4-8AF6-588D80052AC9}"/>
              </a:ext>
            </a:extLst>
          </p:cNvPr>
          <p:cNvSpPr>
            <a:spLocks noGrp="1"/>
          </p:cNvSpPr>
          <p:nvPr>
            <p:ph type="dt" sz="half" idx="10"/>
          </p:nvPr>
        </p:nvSpPr>
        <p:spPr/>
        <p:txBody>
          <a:bodyPr/>
          <a:lstStyle/>
          <a:p>
            <a:fld id="{7DBC5A4F-C461-409A-BDE6-49EC338FCF0B}" type="datetimeFigureOut">
              <a:rPr lang="zh-TW" altLang="en-US" smtClean="0"/>
              <a:t>2021/4/1</a:t>
            </a:fld>
            <a:endParaRPr lang="zh-TW" altLang="en-US"/>
          </a:p>
        </p:txBody>
      </p:sp>
      <p:sp>
        <p:nvSpPr>
          <p:cNvPr id="5" name="頁尾版面配置區 4">
            <a:extLst>
              <a:ext uri="{FF2B5EF4-FFF2-40B4-BE49-F238E27FC236}">
                <a16:creationId xmlns:a16="http://schemas.microsoft.com/office/drawing/2014/main" xmlns="" id="{F6126CA6-EC0E-4F7B-85D1-205D509A756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xmlns="" id="{0C443FAF-D37E-4646-9194-3D555C01C166}"/>
              </a:ext>
            </a:extLst>
          </p:cNvPr>
          <p:cNvSpPr>
            <a:spLocks noGrp="1"/>
          </p:cNvSpPr>
          <p:nvPr>
            <p:ph type="sldNum" sz="quarter" idx="12"/>
          </p:nvPr>
        </p:nvSpPr>
        <p:spPr/>
        <p:txBody>
          <a:body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231155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80803F37-8DC3-4204-AC15-AE20BCF78029}"/>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xmlns="" id="{8642A0E9-D55D-4862-AF26-661EC4D205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xmlns="" id="{B18405B7-5703-4E0E-B3B4-4483883F158E}"/>
              </a:ext>
            </a:extLst>
          </p:cNvPr>
          <p:cNvSpPr>
            <a:spLocks noGrp="1"/>
          </p:cNvSpPr>
          <p:nvPr>
            <p:ph type="dt" sz="half" idx="10"/>
          </p:nvPr>
        </p:nvSpPr>
        <p:spPr/>
        <p:txBody>
          <a:bodyPr/>
          <a:lstStyle/>
          <a:p>
            <a:fld id="{7DBC5A4F-C461-409A-BDE6-49EC338FCF0B}" type="datetimeFigureOut">
              <a:rPr lang="zh-TW" altLang="en-US" smtClean="0"/>
              <a:t>2021/4/1</a:t>
            </a:fld>
            <a:endParaRPr lang="zh-TW" altLang="en-US"/>
          </a:p>
        </p:txBody>
      </p:sp>
      <p:sp>
        <p:nvSpPr>
          <p:cNvPr id="5" name="頁尾版面配置區 4">
            <a:extLst>
              <a:ext uri="{FF2B5EF4-FFF2-40B4-BE49-F238E27FC236}">
                <a16:creationId xmlns:a16="http://schemas.microsoft.com/office/drawing/2014/main" xmlns="" id="{12F0AC09-3EA4-4F7C-917A-C28AEC3652B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xmlns="" id="{46781712-7A40-40B8-A934-480088BF57CE}"/>
              </a:ext>
            </a:extLst>
          </p:cNvPr>
          <p:cNvSpPr>
            <a:spLocks noGrp="1"/>
          </p:cNvSpPr>
          <p:nvPr>
            <p:ph type="sldNum" sz="quarter" idx="12"/>
          </p:nvPr>
        </p:nvSpPr>
        <p:spPr/>
        <p:txBody>
          <a:body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70538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9CEAA4DD-B8D4-44AD-9612-94C1119FEBF8}"/>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xmlns="" id="{5694437A-53AF-44AD-A3C9-903EEB0C99E4}"/>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xmlns="" id="{AD6EECC2-45F9-4568-BAD7-0A64F20CF4FB}"/>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xmlns="" id="{7C8F449D-BD03-4666-A0DB-50544379DB31}"/>
              </a:ext>
            </a:extLst>
          </p:cNvPr>
          <p:cNvSpPr>
            <a:spLocks noGrp="1"/>
          </p:cNvSpPr>
          <p:nvPr>
            <p:ph type="dt" sz="half" idx="10"/>
          </p:nvPr>
        </p:nvSpPr>
        <p:spPr/>
        <p:txBody>
          <a:bodyPr/>
          <a:lstStyle/>
          <a:p>
            <a:fld id="{7DBC5A4F-C461-409A-BDE6-49EC338FCF0B}" type="datetimeFigureOut">
              <a:rPr lang="zh-TW" altLang="en-US" smtClean="0"/>
              <a:t>2021/4/1</a:t>
            </a:fld>
            <a:endParaRPr lang="zh-TW" altLang="en-US"/>
          </a:p>
        </p:txBody>
      </p:sp>
      <p:sp>
        <p:nvSpPr>
          <p:cNvPr id="6" name="頁尾版面配置區 5">
            <a:extLst>
              <a:ext uri="{FF2B5EF4-FFF2-40B4-BE49-F238E27FC236}">
                <a16:creationId xmlns:a16="http://schemas.microsoft.com/office/drawing/2014/main" xmlns="" id="{069E3030-ED7C-477F-8362-9B1D68C395F1}"/>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xmlns="" id="{00ACD3E3-0792-4CE9-B22A-94D3AFC41B5D}"/>
              </a:ext>
            </a:extLst>
          </p:cNvPr>
          <p:cNvSpPr>
            <a:spLocks noGrp="1"/>
          </p:cNvSpPr>
          <p:nvPr>
            <p:ph type="sldNum" sz="quarter" idx="12"/>
          </p:nvPr>
        </p:nvSpPr>
        <p:spPr/>
        <p:txBody>
          <a:body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847562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9D37FEF9-4A9A-4905-87A9-E48C1583631B}"/>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xmlns="" id="{A1F8C801-F551-4959-8171-C26B95138F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xmlns="" id="{6AD62962-BDA7-4AC5-ACF4-FEE6CEEEBD18}"/>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xmlns="" id="{A704046F-110B-4993-9F0A-7F6EBA2EDC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xmlns="" id="{7E232BA3-495E-485C-B59A-A24AD6727DAC}"/>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xmlns="" id="{069BB49E-4D92-40E8-9817-44520E824CA4}"/>
              </a:ext>
            </a:extLst>
          </p:cNvPr>
          <p:cNvSpPr>
            <a:spLocks noGrp="1"/>
          </p:cNvSpPr>
          <p:nvPr>
            <p:ph type="dt" sz="half" idx="10"/>
          </p:nvPr>
        </p:nvSpPr>
        <p:spPr/>
        <p:txBody>
          <a:bodyPr/>
          <a:lstStyle/>
          <a:p>
            <a:fld id="{7DBC5A4F-C461-409A-BDE6-49EC338FCF0B}" type="datetimeFigureOut">
              <a:rPr lang="zh-TW" altLang="en-US" smtClean="0"/>
              <a:t>2021/4/1</a:t>
            </a:fld>
            <a:endParaRPr lang="zh-TW" altLang="en-US"/>
          </a:p>
        </p:txBody>
      </p:sp>
      <p:sp>
        <p:nvSpPr>
          <p:cNvPr id="8" name="頁尾版面配置區 7">
            <a:extLst>
              <a:ext uri="{FF2B5EF4-FFF2-40B4-BE49-F238E27FC236}">
                <a16:creationId xmlns:a16="http://schemas.microsoft.com/office/drawing/2014/main" xmlns="" id="{156FF1D9-C14A-4E0B-A360-AD87FBFFB6C5}"/>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xmlns="" id="{A72FBE21-86EA-42BB-B999-BA1911BED838}"/>
              </a:ext>
            </a:extLst>
          </p:cNvPr>
          <p:cNvSpPr>
            <a:spLocks noGrp="1"/>
          </p:cNvSpPr>
          <p:nvPr>
            <p:ph type="sldNum" sz="quarter" idx="12"/>
          </p:nvPr>
        </p:nvSpPr>
        <p:spPr/>
        <p:txBody>
          <a:body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112488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24E76CC-BE97-4DBF-806A-98B9D6BE8156}"/>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xmlns="" id="{6DA45FD6-6B27-4E81-9CA0-B5CC5D349713}"/>
              </a:ext>
            </a:extLst>
          </p:cNvPr>
          <p:cNvSpPr>
            <a:spLocks noGrp="1"/>
          </p:cNvSpPr>
          <p:nvPr>
            <p:ph type="dt" sz="half" idx="10"/>
          </p:nvPr>
        </p:nvSpPr>
        <p:spPr/>
        <p:txBody>
          <a:bodyPr/>
          <a:lstStyle/>
          <a:p>
            <a:fld id="{7DBC5A4F-C461-409A-BDE6-49EC338FCF0B}" type="datetimeFigureOut">
              <a:rPr lang="zh-TW" altLang="en-US" smtClean="0"/>
              <a:t>2021/4/1</a:t>
            </a:fld>
            <a:endParaRPr lang="zh-TW" altLang="en-US"/>
          </a:p>
        </p:txBody>
      </p:sp>
      <p:sp>
        <p:nvSpPr>
          <p:cNvPr id="4" name="頁尾版面配置區 3">
            <a:extLst>
              <a:ext uri="{FF2B5EF4-FFF2-40B4-BE49-F238E27FC236}">
                <a16:creationId xmlns:a16="http://schemas.microsoft.com/office/drawing/2014/main" xmlns="" id="{93B87108-E60A-4188-B385-A69283225A79}"/>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xmlns="" id="{9D1CC2C9-75A9-4DA9-BF80-2B48CD3E0DAF}"/>
              </a:ext>
            </a:extLst>
          </p:cNvPr>
          <p:cNvSpPr>
            <a:spLocks noGrp="1"/>
          </p:cNvSpPr>
          <p:nvPr>
            <p:ph type="sldNum" sz="quarter" idx="12"/>
          </p:nvPr>
        </p:nvSpPr>
        <p:spPr/>
        <p:txBody>
          <a:body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4208939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xmlns="" id="{32577690-5C36-4912-AD0C-6CCE2F83EF33}"/>
              </a:ext>
            </a:extLst>
          </p:cNvPr>
          <p:cNvSpPr>
            <a:spLocks noGrp="1"/>
          </p:cNvSpPr>
          <p:nvPr>
            <p:ph type="dt" sz="half" idx="10"/>
          </p:nvPr>
        </p:nvSpPr>
        <p:spPr/>
        <p:txBody>
          <a:bodyPr/>
          <a:lstStyle/>
          <a:p>
            <a:fld id="{7DBC5A4F-C461-409A-BDE6-49EC338FCF0B}" type="datetimeFigureOut">
              <a:rPr lang="zh-TW" altLang="en-US" smtClean="0"/>
              <a:t>2021/4/1</a:t>
            </a:fld>
            <a:endParaRPr lang="zh-TW" altLang="en-US"/>
          </a:p>
        </p:txBody>
      </p:sp>
      <p:sp>
        <p:nvSpPr>
          <p:cNvPr id="3" name="頁尾版面配置區 2">
            <a:extLst>
              <a:ext uri="{FF2B5EF4-FFF2-40B4-BE49-F238E27FC236}">
                <a16:creationId xmlns:a16="http://schemas.microsoft.com/office/drawing/2014/main" xmlns="" id="{2CD4A878-AAF3-4442-A67F-04AD672BA663}"/>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xmlns="" id="{EA4F818B-BB3B-4AD8-82A0-05AE7756D5ED}"/>
              </a:ext>
            </a:extLst>
          </p:cNvPr>
          <p:cNvSpPr>
            <a:spLocks noGrp="1"/>
          </p:cNvSpPr>
          <p:nvPr>
            <p:ph type="sldNum" sz="quarter" idx="12"/>
          </p:nvPr>
        </p:nvSpPr>
        <p:spPr/>
        <p:txBody>
          <a:body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3352978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62EE646E-24D3-4B74-9E64-2C7FCBDA1801}"/>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xmlns="" id="{059D13C4-DDCF-4783-A9D0-E1A1A57993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xmlns="" id="{2D6767AC-6A52-49B4-B629-3739886FA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xmlns="" id="{61F68AC6-7BF8-411D-9691-882A95A318F6}"/>
              </a:ext>
            </a:extLst>
          </p:cNvPr>
          <p:cNvSpPr>
            <a:spLocks noGrp="1"/>
          </p:cNvSpPr>
          <p:nvPr>
            <p:ph type="dt" sz="half" idx="10"/>
          </p:nvPr>
        </p:nvSpPr>
        <p:spPr/>
        <p:txBody>
          <a:bodyPr/>
          <a:lstStyle/>
          <a:p>
            <a:fld id="{7DBC5A4F-C461-409A-BDE6-49EC338FCF0B}" type="datetimeFigureOut">
              <a:rPr lang="zh-TW" altLang="en-US" smtClean="0"/>
              <a:t>2021/4/1</a:t>
            </a:fld>
            <a:endParaRPr lang="zh-TW" altLang="en-US"/>
          </a:p>
        </p:txBody>
      </p:sp>
      <p:sp>
        <p:nvSpPr>
          <p:cNvPr id="6" name="頁尾版面配置區 5">
            <a:extLst>
              <a:ext uri="{FF2B5EF4-FFF2-40B4-BE49-F238E27FC236}">
                <a16:creationId xmlns:a16="http://schemas.microsoft.com/office/drawing/2014/main" xmlns="" id="{A7F123B8-0DFE-4FBB-83A0-262CBD036B3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xmlns="" id="{042E9C64-60A6-4E63-B7C9-B63D58FCE13C}"/>
              </a:ext>
            </a:extLst>
          </p:cNvPr>
          <p:cNvSpPr>
            <a:spLocks noGrp="1"/>
          </p:cNvSpPr>
          <p:nvPr>
            <p:ph type="sldNum" sz="quarter" idx="12"/>
          </p:nvPr>
        </p:nvSpPr>
        <p:spPr/>
        <p:txBody>
          <a:body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1952357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16AE830-92E2-41BE-87CB-EEF345468BB7}"/>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xmlns="" id="{CC1A0724-8A67-40F4-9900-E0ED8D5001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xmlns="" id="{164399F7-4808-48D3-B88E-426556472A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xmlns="" id="{57AB663A-A066-4C13-A3BD-FC2508D719BA}"/>
              </a:ext>
            </a:extLst>
          </p:cNvPr>
          <p:cNvSpPr>
            <a:spLocks noGrp="1"/>
          </p:cNvSpPr>
          <p:nvPr>
            <p:ph type="dt" sz="half" idx="10"/>
          </p:nvPr>
        </p:nvSpPr>
        <p:spPr/>
        <p:txBody>
          <a:bodyPr/>
          <a:lstStyle/>
          <a:p>
            <a:fld id="{7DBC5A4F-C461-409A-BDE6-49EC338FCF0B}" type="datetimeFigureOut">
              <a:rPr lang="zh-TW" altLang="en-US" smtClean="0"/>
              <a:t>2021/4/1</a:t>
            </a:fld>
            <a:endParaRPr lang="zh-TW" altLang="en-US"/>
          </a:p>
        </p:txBody>
      </p:sp>
      <p:sp>
        <p:nvSpPr>
          <p:cNvPr id="6" name="頁尾版面配置區 5">
            <a:extLst>
              <a:ext uri="{FF2B5EF4-FFF2-40B4-BE49-F238E27FC236}">
                <a16:creationId xmlns:a16="http://schemas.microsoft.com/office/drawing/2014/main" xmlns="" id="{E76734BE-8386-468D-8DAA-B3E430EA64B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xmlns="" id="{F8BE6D0F-B602-4333-BF30-E59EB2C3A287}"/>
              </a:ext>
            </a:extLst>
          </p:cNvPr>
          <p:cNvSpPr>
            <a:spLocks noGrp="1"/>
          </p:cNvSpPr>
          <p:nvPr>
            <p:ph type="sldNum" sz="quarter" idx="12"/>
          </p:nvPr>
        </p:nvSpPr>
        <p:spPr/>
        <p:txBody>
          <a:body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3816693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xmlns="" id="{8DFA4028-4AEA-4550-B42B-64FD76648E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xmlns="" id="{84D15610-2649-486C-97DC-1DFDF43279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4A330816-1069-4F64-B4BA-9C1D6F2A5C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BC5A4F-C461-409A-BDE6-49EC338FCF0B}" type="datetimeFigureOut">
              <a:rPr lang="zh-TW" altLang="en-US" smtClean="0"/>
              <a:t>2021/4/1</a:t>
            </a:fld>
            <a:endParaRPr lang="zh-TW" altLang="en-US"/>
          </a:p>
        </p:txBody>
      </p:sp>
      <p:sp>
        <p:nvSpPr>
          <p:cNvPr id="5" name="頁尾版面配置區 4">
            <a:extLst>
              <a:ext uri="{FF2B5EF4-FFF2-40B4-BE49-F238E27FC236}">
                <a16:creationId xmlns:a16="http://schemas.microsoft.com/office/drawing/2014/main" xmlns="" id="{CC52E8C5-BB5C-4FB2-87FF-237A3F09C9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xmlns="" id="{737C4F04-FC33-4E2C-A276-86DB66AF9B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0017-DFED-412C-BBA7-8A3DB54797F0}" type="slidenum">
              <a:rPr lang="zh-TW" altLang="en-US" smtClean="0"/>
              <a:t>‹#›</a:t>
            </a:fld>
            <a:endParaRPr lang="zh-TW" altLang="en-US"/>
          </a:p>
        </p:txBody>
      </p:sp>
    </p:spTree>
    <p:extLst>
      <p:ext uri="{BB962C8B-B14F-4D97-AF65-F5344CB8AC3E}">
        <p14:creationId xmlns:p14="http://schemas.microsoft.com/office/powerpoint/2010/main" val="229741582"/>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橢圓 9">
            <a:extLst>
              <a:ext uri="{FF2B5EF4-FFF2-40B4-BE49-F238E27FC236}">
                <a16:creationId xmlns:a16="http://schemas.microsoft.com/office/drawing/2014/main" xmlns="" id="{C695A5C3-CCD1-4E30-82E4-71D397D51487}"/>
              </a:ext>
            </a:extLst>
          </p:cNvPr>
          <p:cNvSpPr/>
          <p:nvPr/>
        </p:nvSpPr>
        <p:spPr>
          <a:xfrm>
            <a:off x="9621120" y="1615448"/>
            <a:ext cx="1108612" cy="1108612"/>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橢圓 6">
            <a:extLst>
              <a:ext uri="{FF2B5EF4-FFF2-40B4-BE49-F238E27FC236}">
                <a16:creationId xmlns:a16="http://schemas.microsoft.com/office/drawing/2014/main" xmlns="" id="{5B642F46-9281-45B2-B9AB-17C3E011725C}"/>
              </a:ext>
            </a:extLst>
          </p:cNvPr>
          <p:cNvSpPr/>
          <p:nvPr/>
        </p:nvSpPr>
        <p:spPr>
          <a:xfrm>
            <a:off x="4191035" y="2562431"/>
            <a:ext cx="2529238" cy="2529238"/>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橢圓 3">
            <a:extLst>
              <a:ext uri="{FF2B5EF4-FFF2-40B4-BE49-F238E27FC236}">
                <a16:creationId xmlns:a16="http://schemas.microsoft.com/office/drawing/2014/main" xmlns="" id="{8A30DCC4-12B6-4CC6-A418-2B45A653DFD9}"/>
              </a:ext>
            </a:extLst>
          </p:cNvPr>
          <p:cNvSpPr/>
          <p:nvPr/>
        </p:nvSpPr>
        <p:spPr>
          <a:xfrm>
            <a:off x="-377987" y="-420276"/>
            <a:ext cx="4313379" cy="4313379"/>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副標題 2"/>
          <p:cNvSpPr txBox="1">
            <a:spLocks/>
          </p:cNvSpPr>
          <p:nvPr/>
        </p:nvSpPr>
        <p:spPr>
          <a:xfrm>
            <a:off x="1142275" y="1517661"/>
            <a:ext cx="9921060" cy="252923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9pPr>
          </a:lstStyle>
          <a:p>
            <a:r>
              <a:rPr lang="en-US" altLang="zh-TW" sz="4000" dirty="0">
                <a:latin typeface="Times New Roman" panose="02020603050405020304" pitchFamily="18" charset="0"/>
                <a:cs typeface="Times New Roman" panose="02020603050405020304" pitchFamily="18" charset="0"/>
              </a:rPr>
              <a:t>Effects of cognitive and visual loads on driving performance after take-over request (TOR) in automated driving</a:t>
            </a:r>
            <a:endParaRPr lang="zh-TW" altLang="en-US" sz="4000" dirty="0">
              <a:latin typeface="Times New Roman" panose="02020603050405020304" pitchFamily="18" charset="0"/>
              <a:cs typeface="Times New Roman" panose="02020603050405020304" pitchFamily="18" charset="0"/>
            </a:endParaRPr>
          </a:p>
        </p:txBody>
      </p:sp>
      <p:sp>
        <p:nvSpPr>
          <p:cNvPr id="8" name="副標題 2"/>
          <p:cNvSpPr txBox="1">
            <a:spLocks/>
          </p:cNvSpPr>
          <p:nvPr/>
        </p:nvSpPr>
        <p:spPr>
          <a:xfrm>
            <a:off x="1069847" y="4389120"/>
            <a:ext cx="10342791" cy="1405098"/>
          </a:xfrm>
          <a:prstGeom prst="rect">
            <a:avLst/>
          </a:prstGeom>
        </p:spPr>
        <p:txBody>
          <a:bodyPr vert="horz" lIns="91440" tIns="45720" rIns="91440" bIns="45720" rtlCol="0">
            <a:normAutofit fontScale="92500"/>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None/>
              <a:tabLst/>
              <a:defRPr/>
            </a:pPr>
            <a:r>
              <a:rPr kumimoji="0" lang="zh-TW" altLang="en-US" sz="2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作者：</a:t>
            </a:r>
            <a:r>
              <a:rPr kumimoji="0" lang="en-US" altLang="zh-TW" sz="2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Choi, Sato, Ando, Abe, </a:t>
            </a:r>
            <a:r>
              <a:rPr kumimoji="0" lang="en-US" altLang="zh-TW" sz="2200" b="0" i="0" u="none" strike="noStrike" kern="1200" cap="none" spc="0" normalizeH="0" baseline="0" noProof="0" dirty="0" err="1">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Akamatsu</a:t>
            </a:r>
            <a:r>
              <a:rPr kumimoji="0" lang="en-US" altLang="zh-TW" sz="2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 and </a:t>
            </a:r>
            <a:r>
              <a:rPr kumimoji="0" lang="en-US" altLang="zh-TW" sz="2200" b="0" i="0" u="none" strike="noStrike" kern="1200" cap="none" spc="0" normalizeH="0" baseline="0" noProof="0" dirty="0" err="1">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Kitazaki</a:t>
            </a:r>
            <a:r>
              <a:rPr kumimoji="0" lang="en-US" altLang="zh-TW" sz="2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 (2020)</a:t>
            </a:r>
          </a:p>
          <a:p>
            <a:pPr marL="0" marR="0" lvl="0" indent="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None/>
              <a:tabLst/>
              <a:defRPr/>
            </a:pPr>
            <a:r>
              <a:rPr kumimoji="0" lang="zh-TW" altLang="en-US" sz="2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期刊：</a:t>
            </a:r>
            <a:r>
              <a:rPr kumimoji="0" lang="en-US" altLang="zh-TW" sz="2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Applied Ergonomics</a:t>
            </a:r>
          </a:p>
          <a:p>
            <a:pPr marL="0" marR="0" lvl="0" indent="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None/>
              <a:tabLst/>
              <a:defRPr/>
            </a:pPr>
            <a:r>
              <a:rPr kumimoji="0" lang="zh-TW" altLang="en-US" sz="2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關鍵字：</a:t>
            </a:r>
            <a:r>
              <a:rPr kumimoji="0" lang="en-US" altLang="zh-TW" sz="2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Automated driving, Visual load, Cognitive load, Driving performance, Take-over request</a:t>
            </a:r>
            <a:endParaRPr kumimoji="0" lang="zh-TW" altLang="en-US" sz="2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p>
            <a:pPr marL="0" marR="0" lvl="0" indent="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None/>
              <a:tabLst/>
              <a:defRPr/>
            </a:pPr>
            <a:endParaRPr kumimoji="0" lang="zh-TW" altLang="en-US" sz="2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文字方塊 1">
            <a:extLst>
              <a:ext uri="{FF2B5EF4-FFF2-40B4-BE49-F238E27FC236}">
                <a16:creationId xmlns:a16="http://schemas.microsoft.com/office/drawing/2014/main" xmlns="" id="{E6EE22D8-4040-44D3-A1F2-13D5B3670D31}"/>
              </a:ext>
            </a:extLst>
          </p:cNvPr>
          <p:cNvSpPr txBox="1"/>
          <p:nvPr/>
        </p:nvSpPr>
        <p:spPr>
          <a:xfrm flipH="1">
            <a:off x="8240596" y="6378231"/>
            <a:ext cx="4248488" cy="369332"/>
          </a:xfrm>
          <a:prstGeom prst="rect">
            <a:avLst/>
          </a:prstGeom>
          <a:noFill/>
        </p:spPr>
        <p:txBody>
          <a:bodyPr wrap="square" rtlCol="0">
            <a:spAutoFit/>
          </a:bodyPr>
          <a:lstStyle/>
          <a:p>
            <a:r>
              <a:rPr lang="zh-TW" altLang="en-US" dirty="0"/>
              <a:t>指導教授｜柳永青　研究生｜林俊佑</a:t>
            </a:r>
          </a:p>
        </p:txBody>
      </p:sp>
      <p:sp>
        <p:nvSpPr>
          <p:cNvPr id="9" name="橢圓 8">
            <a:extLst>
              <a:ext uri="{FF2B5EF4-FFF2-40B4-BE49-F238E27FC236}">
                <a16:creationId xmlns:a16="http://schemas.microsoft.com/office/drawing/2014/main" xmlns="" id="{457AC784-5F49-4857-A695-DDDD016CFC5E}"/>
              </a:ext>
            </a:extLst>
          </p:cNvPr>
          <p:cNvSpPr/>
          <p:nvPr/>
        </p:nvSpPr>
        <p:spPr>
          <a:xfrm>
            <a:off x="7801836" y="2789499"/>
            <a:ext cx="1697858" cy="1697858"/>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橢圓 10">
            <a:extLst>
              <a:ext uri="{FF2B5EF4-FFF2-40B4-BE49-F238E27FC236}">
                <a16:creationId xmlns:a16="http://schemas.microsoft.com/office/drawing/2014/main" xmlns="" id="{FEE56428-A6D1-4D05-B865-77BA69AA4002}"/>
              </a:ext>
            </a:extLst>
          </p:cNvPr>
          <p:cNvSpPr/>
          <p:nvPr/>
        </p:nvSpPr>
        <p:spPr>
          <a:xfrm>
            <a:off x="11422565" y="1132943"/>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2" name="直線接點 11">
            <a:extLst>
              <a:ext uri="{FF2B5EF4-FFF2-40B4-BE49-F238E27FC236}">
                <a16:creationId xmlns:a16="http://schemas.microsoft.com/office/drawing/2014/main" xmlns="" id="{EA386EC6-A0B2-4FBE-8F84-2809AC43EE1D}"/>
              </a:ext>
            </a:extLst>
          </p:cNvPr>
          <p:cNvCxnSpPr/>
          <p:nvPr/>
        </p:nvCxnSpPr>
        <p:spPr>
          <a:xfrm flipH="1">
            <a:off x="9621120" y="358815"/>
            <a:ext cx="743720" cy="659757"/>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直線接點 12">
            <a:extLst>
              <a:ext uri="{FF2B5EF4-FFF2-40B4-BE49-F238E27FC236}">
                <a16:creationId xmlns:a16="http://schemas.microsoft.com/office/drawing/2014/main" xmlns="" id="{813E6933-DA91-4F3B-98F0-D8E80D454888}"/>
              </a:ext>
            </a:extLst>
          </p:cNvPr>
          <p:cNvCxnSpPr/>
          <p:nvPr/>
        </p:nvCxnSpPr>
        <p:spPr>
          <a:xfrm flipH="1">
            <a:off x="5869382" y="815112"/>
            <a:ext cx="743720" cy="659757"/>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xmlns="" id="{4F461C91-95BA-48AF-906C-3CA3C1D6E07F}"/>
              </a:ext>
            </a:extLst>
          </p:cNvPr>
          <p:cNvCxnSpPr/>
          <p:nvPr/>
        </p:nvCxnSpPr>
        <p:spPr>
          <a:xfrm flipH="1">
            <a:off x="10127370" y="3883158"/>
            <a:ext cx="743720" cy="659757"/>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xmlns="" id="{05779ECD-90B0-4C26-A5EF-E73CCDC226E1}"/>
              </a:ext>
            </a:extLst>
          </p:cNvPr>
          <p:cNvCxnSpPr/>
          <p:nvPr/>
        </p:nvCxnSpPr>
        <p:spPr>
          <a:xfrm flipH="1">
            <a:off x="6109792" y="5747132"/>
            <a:ext cx="743720" cy="659757"/>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直線接點 15">
            <a:extLst>
              <a:ext uri="{FF2B5EF4-FFF2-40B4-BE49-F238E27FC236}">
                <a16:creationId xmlns:a16="http://schemas.microsoft.com/office/drawing/2014/main" xmlns="" id="{E2155525-6D79-46F4-B4A3-C2125B2C543C}"/>
              </a:ext>
            </a:extLst>
          </p:cNvPr>
          <p:cNvCxnSpPr/>
          <p:nvPr/>
        </p:nvCxnSpPr>
        <p:spPr>
          <a:xfrm flipH="1">
            <a:off x="2118456" y="5747132"/>
            <a:ext cx="743720" cy="659757"/>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767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群組 4">
            <a:extLst>
              <a:ext uri="{FF2B5EF4-FFF2-40B4-BE49-F238E27FC236}">
                <a16:creationId xmlns:a16="http://schemas.microsoft.com/office/drawing/2014/main" xmlns="" id="{FEB67C40-5E38-4F18-A2AB-4EF51CC30093}"/>
              </a:ext>
            </a:extLst>
          </p:cNvPr>
          <p:cNvGrpSpPr/>
          <p:nvPr/>
        </p:nvGrpSpPr>
        <p:grpSpPr>
          <a:xfrm>
            <a:off x="7085357" y="435550"/>
            <a:ext cx="6251798" cy="7589504"/>
            <a:chOff x="7085357" y="435550"/>
            <a:chExt cx="6251798" cy="7589504"/>
          </a:xfrm>
        </p:grpSpPr>
        <p:sp>
          <p:nvSpPr>
            <p:cNvPr id="6" name="橢圓 5">
              <a:extLst>
                <a:ext uri="{FF2B5EF4-FFF2-40B4-BE49-F238E27FC236}">
                  <a16:creationId xmlns:a16="http://schemas.microsoft.com/office/drawing/2014/main" xmlns="" id="{A380C72F-3F35-45C7-8C68-1CB84C32B462}"/>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7" name="橢圓 6">
              <a:extLst>
                <a:ext uri="{FF2B5EF4-FFF2-40B4-BE49-F238E27FC236}">
                  <a16:creationId xmlns:a16="http://schemas.microsoft.com/office/drawing/2014/main" xmlns="" id="{79C8AB83-9A47-45AD-8397-A203F83E6F4F}"/>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5136DEE5-0E12-481A-813D-7424BD0A1005}"/>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9" name="橢圓 8">
              <a:extLst>
                <a:ext uri="{FF2B5EF4-FFF2-40B4-BE49-F238E27FC236}">
                  <a16:creationId xmlns:a16="http://schemas.microsoft.com/office/drawing/2014/main" xmlns="" id="{D8AC339A-7B0F-4107-9531-F1DC7CF9DB9A}"/>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3" name="內容版面配置區 2"/>
          <p:cNvSpPr>
            <a:spLocks noGrp="1"/>
          </p:cNvSpPr>
          <p:nvPr>
            <p:ph idx="4294967295"/>
          </p:nvPr>
        </p:nvSpPr>
        <p:spPr>
          <a:xfrm>
            <a:off x="1066800" y="1417638"/>
            <a:ext cx="10050855" cy="5209499"/>
          </a:xfrm>
        </p:spPr>
        <p:txBody>
          <a:bodyPr>
            <a:normAutofit lnSpcReduction="10000"/>
          </a:bodyPr>
          <a:lstStyle/>
          <a:p>
            <a:pPr>
              <a:lnSpc>
                <a:spcPct val="15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在所有情況下，該路線都是一個方向上的兩車道</a:t>
            </a:r>
            <a:r>
              <a:rPr lang="zh-TW" altLang="en-US" sz="2400" dirty="0" smtClean="0">
                <a:latin typeface="微軟正黑體" panose="020B0604030504040204" pitchFamily="34" charset="-120"/>
                <a:ea typeface="微軟正黑體" panose="020B0604030504040204" pitchFamily="34" charset="-120"/>
              </a:rPr>
              <a:t>高速公路。</a:t>
            </a:r>
            <a:endParaRPr lang="en-US" altLang="zh-TW" sz="2400" dirty="0" smtClean="0">
              <a:latin typeface="微軟正黑體" panose="020B0604030504040204" pitchFamily="34" charset="-120"/>
              <a:ea typeface="微軟正黑體" panose="020B0604030504040204" pitchFamily="34" charset="-120"/>
            </a:endParaRPr>
          </a:p>
          <a:p>
            <a:pPr>
              <a:lnSpc>
                <a:spcPct val="150000"/>
              </a:lnSpc>
              <a:buFont typeface="Wingdings" panose="05000000000000000000" pitchFamily="2" charset="2"/>
              <a:buChar char="l"/>
            </a:pPr>
            <a:r>
              <a:rPr lang="zh-TW" altLang="en-US" sz="2400" dirty="0" smtClean="0">
                <a:latin typeface="微軟正黑體" panose="020B0604030504040204" pitchFamily="34" charset="-120"/>
                <a:ea typeface="微軟正黑體" panose="020B0604030504040204" pitchFamily="34" charset="-120"/>
              </a:rPr>
              <a:t>分別參與：沒有</a:t>
            </a:r>
            <a:r>
              <a:rPr lang="zh-TW" altLang="en-US" sz="2400" dirty="0">
                <a:latin typeface="微軟正黑體" panose="020B0604030504040204" pitchFamily="34" charset="-120"/>
                <a:ea typeface="微軟正黑體" panose="020B0604030504040204" pitchFamily="34" charset="-120"/>
              </a:rPr>
              <a:t>與非駕駛相關的任務，有一個簡單的與非駕駛相關的任務，以及一個有困難的與非駕駛相關的任務</a:t>
            </a:r>
            <a:endParaRPr lang="en-US" altLang="zh-TW" sz="2400" dirty="0">
              <a:latin typeface="微軟正黑體" panose="020B0604030504040204" pitchFamily="34" charset="-120"/>
              <a:ea typeface="微軟正黑體" panose="020B0604030504040204" pitchFamily="34" charset="-120"/>
            </a:endParaRPr>
          </a:p>
          <a:p>
            <a:pPr>
              <a:lnSpc>
                <a:spcPct val="150000"/>
              </a:lnSpc>
              <a:buFont typeface="Wingdings" panose="05000000000000000000" pitchFamily="2" charset="2"/>
              <a:buChar char="l"/>
            </a:pPr>
            <a:r>
              <a:rPr lang="zh-TW" altLang="en-US" sz="2400" dirty="0" smtClean="0">
                <a:latin typeface="微軟正黑體" panose="020B0604030504040204" pitchFamily="34" charset="-120"/>
                <a:ea typeface="微軟正黑體" panose="020B0604030504040204" pitchFamily="34" charset="-120"/>
              </a:rPr>
              <a:t>在容易</a:t>
            </a:r>
            <a:r>
              <a:rPr lang="zh-TW" altLang="en-US" sz="2400" dirty="0">
                <a:latin typeface="微軟正黑體" panose="020B0604030504040204" pitchFamily="34" charset="-120"/>
                <a:ea typeface="微軟正黑體" panose="020B0604030504040204" pitchFamily="34" charset="-120"/>
              </a:rPr>
              <a:t>和困難的條件下，自動系統在左車道上以</a:t>
            </a:r>
            <a:r>
              <a:rPr lang="en-US" altLang="zh-TW" sz="2400" dirty="0">
                <a:latin typeface="微軟正黑體" panose="020B0604030504040204" pitchFamily="34" charset="-120"/>
                <a:ea typeface="微軟正黑體" panose="020B0604030504040204" pitchFamily="34" charset="-120"/>
              </a:rPr>
              <a:t>80 km / h</a:t>
            </a:r>
            <a:r>
              <a:rPr lang="zh-TW" altLang="en-US" sz="2400" dirty="0">
                <a:latin typeface="微軟正黑體" panose="020B0604030504040204" pitchFamily="34" charset="-120"/>
                <a:ea typeface="微軟正黑體" panose="020B0604030504040204" pitchFamily="34" charset="-120"/>
              </a:rPr>
              <a:t>的速度縱向和橫向控制車輛，並以恆定的距離跟隨前車。平均時距為</a:t>
            </a:r>
            <a:r>
              <a:rPr lang="en-US" altLang="zh-TW" sz="2400" dirty="0">
                <a:latin typeface="微軟正黑體" panose="020B0604030504040204" pitchFamily="34" charset="-120"/>
                <a:ea typeface="微軟正黑體" panose="020B0604030504040204" pitchFamily="34" charset="-120"/>
              </a:rPr>
              <a:t>44.4 m</a:t>
            </a:r>
            <a:r>
              <a:rPr lang="zh-TW" altLang="en-US" sz="2400" dirty="0">
                <a:latin typeface="微軟正黑體" panose="020B0604030504040204" pitchFamily="34" charset="-120"/>
                <a:ea typeface="微軟正黑體" panose="020B0604030504040204" pitchFamily="34" charset="-120"/>
              </a:rPr>
              <a:t>（時間時距為</a:t>
            </a:r>
            <a:r>
              <a:rPr lang="en-US" altLang="zh-TW" sz="2400" dirty="0">
                <a:latin typeface="微軟正黑體" panose="020B0604030504040204" pitchFamily="34" charset="-120"/>
                <a:ea typeface="微軟正黑體" panose="020B0604030504040204" pitchFamily="34" charset="-120"/>
              </a:rPr>
              <a:t>2 s</a:t>
            </a:r>
            <a:r>
              <a:rPr lang="zh-TW" altLang="en-US" sz="2400" dirty="0">
                <a:latin typeface="微軟正黑體" panose="020B0604030504040204" pitchFamily="34" charset="-120"/>
                <a:ea typeface="微軟正黑體" panose="020B0604030504040204" pitchFamily="34" charset="-120"/>
              </a:rPr>
              <a:t>），前車的速度從</a:t>
            </a:r>
            <a:r>
              <a:rPr lang="en-US" altLang="zh-TW" sz="2400" dirty="0">
                <a:latin typeface="微軟正黑體" panose="020B0604030504040204" pitchFamily="34" charset="-120"/>
                <a:ea typeface="微軟正黑體" panose="020B0604030504040204" pitchFamily="34" charset="-120"/>
              </a:rPr>
              <a:t>79 km / h</a:t>
            </a:r>
            <a:r>
              <a:rPr lang="zh-TW" altLang="en-US" sz="2400" dirty="0">
                <a:latin typeface="微軟正黑體" panose="020B0604030504040204" pitchFamily="34" charset="-120"/>
                <a:ea typeface="微軟正黑體" panose="020B0604030504040204" pitchFamily="34" charset="-120"/>
              </a:rPr>
              <a:t>到</a:t>
            </a:r>
            <a:r>
              <a:rPr lang="en-US" altLang="zh-TW" sz="2400" dirty="0">
                <a:latin typeface="微軟正黑體" panose="020B0604030504040204" pitchFamily="34" charset="-120"/>
                <a:ea typeface="微軟正黑體" panose="020B0604030504040204" pitchFamily="34" charset="-120"/>
              </a:rPr>
              <a:t>81 km / h</a:t>
            </a:r>
            <a:r>
              <a:rPr lang="zh-TW" altLang="en-US" sz="2400" dirty="0">
                <a:latin typeface="微軟正黑體" panose="020B0604030504040204" pitchFamily="34" charset="-120"/>
                <a:ea typeface="微軟正黑體" panose="020B0604030504040204" pitchFamily="34" charset="-120"/>
              </a:rPr>
              <a:t>不等</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a:lnSpc>
                <a:spcPct val="150000"/>
              </a:lnSpc>
              <a:buFont typeface="Wingdings" panose="05000000000000000000" pitchFamily="2" charset="2"/>
              <a:buChar char="l"/>
            </a:pPr>
            <a:r>
              <a:rPr lang="zh-TW" altLang="en-US" sz="2400" dirty="0" smtClean="0">
                <a:latin typeface="微軟正黑體" panose="020B0604030504040204" pitchFamily="34" charset="-120"/>
                <a:ea typeface="微軟正黑體" panose="020B0604030504040204" pitchFamily="34" charset="-120"/>
              </a:rPr>
              <a:t>在</a:t>
            </a:r>
            <a:r>
              <a:rPr lang="zh-TW" altLang="en-US" sz="2400" dirty="0">
                <a:latin typeface="微軟正黑體" panose="020B0604030504040204" pitchFamily="34" charset="-120"/>
                <a:ea typeface="微軟正黑體" panose="020B0604030504040204" pitchFamily="34" charset="-120"/>
              </a:rPr>
              <a:t>“手動”狀態下，參與者被指示以</a:t>
            </a:r>
            <a:r>
              <a:rPr lang="en-US" altLang="zh-TW" sz="2400" dirty="0">
                <a:latin typeface="微軟正黑體" panose="020B0604030504040204" pitchFamily="34" charset="-120"/>
                <a:ea typeface="微軟正黑體" panose="020B0604030504040204" pitchFamily="34" charset="-120"/>
              </a:rPr>
              <a:t>80 km / h</a:t>
            </a:r>
            <a:r>
              <a:rPr lang="zh-TW" altLang="en-US" sz="2400" dirty="0">
                <a:latin typeface="微軟正黑體" panose="020B0604030504040204" pitchFamily="34" charset="-120"/>
                <a:ea typeface="微軟正黑體" panose="020B0604030504040204" pitchFamily="34" charset="-120"/>
              </a:rPr>
              <a:t>的速度在左車道行駛，並以恆定距離（約</a:t>
            </a:r>
            <a:r>
              <a:rPr lang="en-US" altLang="zh-TW" sz="2400" dirty="0">
                <a:latin typeface="微軟正黑體" panose="020B0604030504040204" pitchFamily="34" charset="-120"/>
                <a:ea typeface="微軟正黑體" panose="020B0604030504040204" pitchFamily="34" charset="-120"/>
              </a:rPr>
              <a:t>44.4 m</a:t>
            </a:r>
            <a:r>
              <a:rPr lang="zh-TW" altLang="en-US" sz="2400" dirty="0">
                <a:latin typeface="微軟正黑體" panose="020B0604030504040204" pitchFamily="34" charset="-120"/>
                <a:ea typeface="微軟正黑體" panose="020B0604030504040204" pitchFamily="34" charset="-120"/>
              </a:rPr>
              <a:t>）跟隨前車，以使車道，速度和到前車的距離條件幾乎與其他自動化條件相同。</a:t>
            </a:r>
            <a:endParaRPr lang="en-US" altLang="zh-TW" sz="2400" dirty="0">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xmlns="" id="{374A4805-9C88-4D4E-BE66-1B5BAFC2B241}"/>
              </a:ext>
            </a:extLst>
          </p:cNvPr>
          <p:cNvSpPr txBox="1"/>
          <p:nvPr/>
        </p:nvSpPr>
        <p:spPr>
          <a:xfrm>
            <a:off x="212437" y="138545"/>
            <a:ext cx="3956532"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2. Method-</a:t>
            </a:r>
            <a:r>
              <a:rPr lang="zh-TW" altLang="en-US" sz="2400" dirty="0">
                <a:latin typeface="微軟正黑體" panose="020B0604030504040204" pitchFamily="34" charset="-120"/>
                <a:ea typeface="微軟正黑體" panose="020B0604030504040204" pitchFamily="34" charset="-120"/>
              </a:rPr>
              <a:t>場景設計和事件</a:t>
            </a:r>
          </a:p>
        </p:txBody>
      </p:sp>
    </p:spTree>
    <p:extLst>
      <p:ext uri="{BB962C8B-B14F-4D97-AF65-F5344CB8AC3E}">
        <p14:creationId xmlns:p14="http://schemas.microsoft.com/office/powerpoint/2010/main" val="313485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群組 4">
            <a:extLst>
              <a:ext uri="{FF2B5EF4-FFF2-40B4-BE49-F238E27FC236}">
                <a16:creationId xmlns:a16="http://schemas.microsoft.com/office/drawing/2014/main" xmlns="" id="{8C907741-D45D-45D3-979B-AFB973B2B9FB}"/>
              </a:ext>
            </a:extLst>
          </p:cNvPr>
          <p:cNvGrpSpPr/>
          <p:nvPr/>
        </p:nvGrpSpPr>
        <p:grpSpPr>
          <a:xfrm>
            <a:off x="7085357" y="435550"/>
            <a:ext cx="6251798" cy="7589504"/>
            <a:chOff x="7085357" y="435550"/>
            <a:chExt cx="6251798" cy="7589504"/>
          </a:xfrm>
        </p:grpSpPr>
        <p:sp>
          <p:nvSpPr>
            <p:cNvPr id="6" name="橢圓 5">
              <a:extLst>
                <a:ext uri="{FF2B5EF4-FFF2-40B4-BE49-F238E27FC236}">
                  <a16:creationId xmlns:a16="http://schemas.microsoft.com/office/drawing/2014/main" xmlns="" id="{1DA1A6CC-BC56-4287-AA77-EF7CE9EFBCAF}"/>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7" name="橢圓 6">
              <a:extLst>
                <a:ext uri="{FF2B5EF4-FFF2-40B4-BE49-F238E27FC236}">
                  <a16:creationId xmlns:a16="http://schemas.microsoft.com/office/drawing/2014/main" xmlns="" id="{2D6E398F-3B79-45E5-8F03-B5AFD138BCA1}"/>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DC15C133-325C-4B46-A3FB-40836D000977}"/>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9" name="橢圓 8">
              <a:extLst>
                <a:ext uri="{FF2B5EF4-FFF2-40B4-BE49-F238E27FC236}">
                  <a16:creationId xmlns:a16="http://schemas.microsoft.com/office/drawing/2014/main" xmlns="" id="{58F3E5BA-C045-4D7D-9CEC-5529FB94950D}"/>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3" name="內容版面配置區 2"/>
          <p:cNvSpPr>
            <a:spLocks noGrp="1"/>
          </p:cNvSpPr>
          <p:nvPr>
            <p:ph idx="4294967295"/>
          </p:nvPr>
        </p:nvSpPr>
        <p:spPr>
          <a:xfrm>
            <a:off x="1066800" y="1417638"/>
            <a:ext cx="10058400" cy="4022725"/>
          </a:xfrm>
        </p:spPr>
        <p:txBody>
          <a:bodyPr>
            <a:normAutofit lnSpcReduction="10000"/>
          </a:bodyPr>
          <a:lstStyle/>
          <a:p>
            <a:pPr algn="just">
              <a:lnSpc>
                <a:spcPct val="15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在每種情況下，</a:t>
            </a:r>
            <a:r>
              <a:rPr lang="en-US" altLang="zh-TW" sz="2400" dirty="0">
                <a:latin typeface="微軟正黑體" panose="020B0604030504040204" pitchFamily="34" charset="-120"/>
                <a:ea typeface="微軟正黑體" panose="020B0604030504040204" pitchFamily="34" charset="-120"/>
              </a:rPr>
              <a:t>TOR</a:t>
            </a:r>
            <a:r>
              <a:rPr lang="zh-TW" altLang="en-US" sz="2400" dirty="0">
                <a:latin typeface="微軟正黑體" panose="020B0604030504040204" pitchFamily="34" charset="-120"/>
                <a:ea typeface="微軟正黑體" panose="020B0604030504040204" pitchFamily="34" charset="-120"/>
              </a:rPr>
              <a:t>大約以</a:t>
            </a:r>
            <a:r>
              <a:rPr lang="en-US" altLang="zh-TW" sz="2400" dirty="0">
                <a:latin typeface="微軟正黑體" panose="020B0604030504040204" pitchFamily="34" charset="-120"/>
                <a:ea typeface="微軟正黑體" panose="020B0604030504040204" pitchFamily="34" charset="-120"/>
              </a:rPr>
              <a:t>3</a:t>
            </a:r>
            <a:r>
              <a:rPr lang="zh-TW" altLang="en-US" sz="2400" dirty="0">
                <a:latin typeface="微軟正黑體" panose="020B0604030504040204" pitchFamily="34" charset="-120"/>
                <a:ea typeface="微軟正黑體" panose="020B0604030504040204" pitchFamily="34" charset="-120"/>
              </a:rPr>
              <a:t>分鐘的間隔出現八次。</a:t>
            </a:r>
            <a:r>
              <a:rPr lang="en-US" altLang="zh-TW" sz="2400" dirty="0">
                <a:latin typeface="微軟正黑體" panose="020B0604030504040204" pitchFamily="34" charset="-120"/>
                <a:ea typeface="微軟正黑體" panose="020B0604030504040204" pitchFamily="34" charset="-120"/>
              </a:rPr>
              <a:t>TOR</a:t>
            </a:r>
            <a:r>
              <a:rPr lang="zh-TW" altLang="en-US" sz="2400" dirty="0">
                <a:latin typeface="微軟正黑體" panose="020B0604030504040204" pitchFamily="34" charset="-120"/>
                <a:ea typeface="微軟正黑體" panose="020B0604030504040204" pitchFamily="34" charset="-120"/>
              </a:rPr>
              <a:t>發出女性聲音（即“ </a:t>
            </a:r>
            <a:r>
              <a:rPr lang="en-US" altLang="zh-TW" sz="2400" dirty="0">
                <a:latin typeface="微軟正黑體" panose="020B0604030504040204" pitchFamily="34" charset="-120"/>
                <a:ea typeface="微軟正黑體" panose="020B0604030504040204" pitchFamily="34" charset="-120"/>
              </a:rPr>
              <a:t>Take over</a:t>
            </a:r>
            <a:r>
              <a:rPr lang="zh-TW" altLang="en-US" sz="2400" dirty="0">
                <a:latin typeface="微軟正黑體" panose="020B0604030504040204" pitchFamily="34" charset="-120"/>
                <a:ea typeface="微軟正黑體" panose="020B0604030504040204" pitchFamily="34" charset="-120"/>
              </a:rPr>
              <a:t>！”），並通過儀表板顯示屏上的圖標更改指示。語音消息的長度約為</a:t>
            </a:r>
            <a:r>
              <a:rPr lang="en-US" altLang="zh-TW" sz="2400" dirty="0">
                <a:latin typeface="微軟正黑體" panose="020B0604030504040204" pitchFamily="34" charset="-120"/>
                <a:ea typeface="微軟正黑體" panose="020B0604030504040204" pitchFamily="34" charset="-120"/>
              </a:rPr>
              <a:t>1 s</a:t>
            </a:r>
            <a:r>
              <a:rPr lang="zh-TW" altLang="en-US" sz="2400" dirty="0">
                <a:latin typeface="微軟正黑體" panose="020B0604030504040204" pitchFamily="34" charset="-120"/>
                <a:ea typeface="微軟正黑體" panose="020B0604030504040204" pitchFamily="34" charset="-120"/>
              </a:rPr>
              <a:t>，而顯示的更改隨消息的開始而發生。</a:t>
            </a:r>
            <a:endParaRPr lang="en-US" altLang="zh-TW" sz="2400" dirty="0">
              <a:latin typeface="微軟正黑體" panose="020B0604030504040204" pitchFamily="34" charset="-120"/>
              <a:ea typeface="微軟正黑體" panose="020B0604030504040204" pitchFamily="34" charset="-120"/>
            </a:endParaRPr>
          </a:p>
          <a:p>
            <a:pPr algn="just">
              <a:lnSpc>
                <a:spcPct val="150000"/>
              </a:lnSpc>
              <a:buFont typeface="Wingdings" panose="05000000000000000000" pitchFamily="2" charset="2"/>
              <a:buChar char="l"/>
            </a:pPr>
            <a:r>
              <a:rPr lang="en-US" altLang="zh-TW" sz="2400" dirty="0">
                <a:latin typeface="微軟正黑體" panose="020B0604030504040204" pitchFamily="34" charset="-120"/>
                <a:ea typeface="微軟正黑體" panose="020B0604030504040204" pitchFamily="34" charset="-120"/>
              </a:rPr>
              <a:t>TOR</a:t>
            </a:r>
            <a:r>
              <a:rPr lang="zh-TW" altLang="en-US" sz="2400" dirty="0">
                <a:latin typeface="微軟正黑體" panose="020B0604030504040204" pitchFamily="34" charset="-120"/>
                <a:ea typeface="微軟正黑體" panose="020B0604030504040204" pitchFamily="34" charset="-120"/>
              </a:rPr>
              <a:t>之後，以下三</a:t>
            </a:r>
            <a:r>
              <a:rPr lang="zh-TW" altLang="en-US" sz="2400" dirty="0" smtClean="0">
                <a:latin typeface="微軟正黑體" panose="020B0604030504040204" pitchFamily="34" charset="-120"/>
                <a:ea typeface="微軟正黑體" panose="020B0604030504040204" pitchFamily="34" charset="-120"/>
              </a:rPr>
              <a:t>種</a:t>
            </a:r>
            <a:r>
              <a:rPr lang="zh-TW" altLang="en-US" sz="2400" dirty="0">
                <a:latin typeface="微軟正黑體" panose="020B0604030504040204" pitchFamily="34" charset="-120"/>
                <a:ea typeface="微軟正黑體" panose="020B0604030504040204" pitchFamily="34" charset="-120"/>
              </a:rPr>
              <a:t>道路</a:t>
            </a:r>
            <a:r>
              <a:rPr lang="zh-TW" altLang="en-US" sz="2400" dirty="0" smtClean="0">
                <a:latin typeface="微軟正黑體" panose="020B0604030504040204" pitchFamily="34" charset="-120"/>
                <a:ea typeface="微軟正黑體" panose="020B0604030504040204" pitchFamily="34" charset="-120"/>
              </a:rPr>
              <a:t>事件</a:t>
            </a:r>
            <a:r>
              <a:rPr lang="zh-TW" altLang="en-US" sz="2400" dirty="0">
                <a:latin typeface="微軟正黑體" panose="020B0604030504040204" pitchFamily="34" charset="-120"/>
                <a:ea typeface="微軟正黑體" panose="020B0604030504040204" pitchFamily="34" charset="-120"/>
              </a:rPr>
              <a:t>中的一種按隨機順序發生：</a:t>
            </a:r>
            <a:endParaRPr lang="en-US" altLang="zh-TW" sz="2400" dirty="0">
              <a:latin typeface="微軟正黑體" panose="020B0604030504040204" pitchFamily="34" charset="-120"/>
              <a:ea typeface="微軟正黑體" panose="020B0604030504040204" pitchFamily="34" charset="-120"/>
            </a:endParaRPr>
          </a:p>
          <a:p>
            <a:pPr marL="0" indent="0" algn="just">
              <a:lnSpc>
                <a:spcPct val="120000"/>
              </a:lnSpc>
              <a:buNone/>
            </a:pPr>
            <a:r>
              <a:rPr lang="en-US" altLang="zh-TW" sz="2400" dirty="0">
                <a:latin typeface="微軟正黑體" panose="020B0604030504040204" pitchFamily="34" charset="-12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發生故障的避車事件</a:t>
            </a:r>
            <a:endParaRPr lang="en-US" altLang="zh-TW" sz="2400" dirty="0">
              <a:latin typeface="微軟正黑體" panose="020B0604030504040204" pitchFamily="34" charset="-120"/>
              <a:ea typeface="微軟正黑體" panose="020B0604030504040204" pitchFamily="34" charset="-120"/>
            </a:endParaRPr>
          </a:p>
          <a:p>
            <a:pPr marL="0" indent="0" algn="just">
              <a:lnSpc>
                <a:spcPct val="120000"/>
              </a:lnSpc>
              <a:buNone/>
            </a:pPr>
            <a:r>
              <a:rPr lang="en-US" altLang="zh-TW" sz="2400" dirty="0">
                <a:latin typeface="微軟正黑體" panose="020B0604030504040204" pitchFamily="34" charset="-120"/>
                <a:ea typeface="微軟正黑體" panose="020B0604030504040204" pitchFamily="34" charset="-120"/>
              </a:rPr>
              <a:t>2.</a:t>
            </a:r>
            <a:r>
              <a:rPr lang="zh-TW" altLang="en-US" sz="2400" dirty="0">
                <a:latin typeface="微軟正黑體" panose="020B0604030504040204" pitchFamily="34" charset="-120"/>
                <a:ea typeface="微軟正黑體" panose="020B0604030504040204" pitchFamily="34" charset="-120"/>
              </a:rPr>
              <a:t>加速的前車遭遇事件</a:t>
            </a:r>
            <a:endParaRPr lang="en-US" altLang="zh-TW" sz="2400" dirty="0">
              <a:latin typeface="微軟正黑體" panose="020B0604030504040204" pitchFamily="34" charset="-120"/>
              <a:ea typeface="微軟正黑體" panose="020B0604030504040204" pitchFamily="34" charset="-120"/>
            </a:endParaRPr>
          </a:p>
          <a:p>
            <a:pPr marL="0" indent="0" algn="just">
              <a:lnSpc>
                <a:spcPct val="120000"/>
              </a:lnSpc>
              <a:buNone/>
            </a:pPr>
            <a:r>
              <a:rPr lang="en-US" altLang="zh-TW" sz="2400" dirty="0">
                <a:latin typeface="微軟正黑體" panose="020B0604030504040204" pitchFamily="34" charset="-120"/>
                <a:ea typeface="微軟正黑體" panose="020B0604030504040204" pitchFamily="34" charset="-120"/>
              </a:rPr>
              <a:t>3.</a:t>
            </a:r>
            <a:r>
              <a:rPr lang="zh-TW" altLang="en-US" sz="2400" dirty="0">
                <a:latin typeface="微軟正黑體" panose="020B0604030504040204" pitchFamily="34" charset="-120"/>
                <a:ea typeface="微軟正黑體" panose="020B0604030504040204" pitchFamily="34" charset="-120"/>
              </a:rPr>
              <a:t>減速的前車遭遇事件</a:t>
            </a:r>
            <a:endParaRPr lang="en-US" altLang="zh-TW" sz="2400" dirty="0">
              <a:latin typeface="微軟正黑體" panose="020B0604030504040204" pitchFamily="34" charset="-120"/>
              <a:ea typeface="微軟正黑體" panose="020B0604030504040204" pitchFamily="34" charset="-120"/>
            </a:endParaRPr>
          </a:p>
          <a:p>
            <a:pPr algn="just">
              <a:lnSpc>
                <a:spcPct val="150000"/>
              </a:lnSpc>
              <a:buFont typeface="Wingdings" panose="05000000000000000000" pitchFamily="2" charset="2"/>
              <a:buChar char="l"/>
            </a:pPr>
            <a:endParaRPr lang="en-US" altLang="zh-TW" sz="2400" dirty="0">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xmlns="" id="{374A4805-9C88-4D4E-BE66-1B5BAFC2B241}"/>
              </a:ext>
            </a:extLst>
          </p:cNvPr>
          <p:cNvSpPr txBox="1"/>
          <p:nvPr/>
        </p:nvSpPr>
        <p:spPr>
          <a:xfrm>
            <a:off x="212437" y="138545"/>
            <a:ext cx="3956532"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2. Method-</a:t>
            </a:r>
            <a:r>
              <a:rPr lang="zh-TW" altLang="en-US" sz="2400" dirty="0">
                <a:latin typeface="微軟正黑體" panose="020B0604030504040204" pitchFamily="34" charset="-120"/>
                <a:ea typeface="微軟正黑體" panose="020B0604030504040204" pitchFamily="34" charset="-120"/>
              </a:rPr>
              <a:t>場景設計和事件</a:t>
            </a:r>
          </a:p>
        </p:txBody>
      </p:sp>
    </p:spTree>
    <p:extLst>
      <p:ext uri="{BB962C8B-B14F-4D97-AF65-F5344CB8AC3E}">
        <p14:creationId xmlns:p14="http://schemas.microsoft.com/office/powerpoint/2010/main" val="3789405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群組 4">
            <a:extLst>
              <a:ext uri="{FF2B5EF4-FFF2-40B4-BE49-F238E27FC236}">
                <a16:creationId xmlns:a16="http://schemas.microsoft.com/office/drawing/2014/main" xmlns="" id="{6C71E825-68BA-4E48-AC59-32045DA63488}"/>
              </a:ext>
            </a:extLst>
          </p:cNvPr>
          <p:cNvGrpSpPr/>
          <p:nvPr/>
        </p:nvGrpSpPr>
        <p:grpSpPr>
          <a:xfrm>
            <a:off x="7085357" y="435550"/>
            <a:ext cx="6251798" cy="7589504"/>
            <a:chOff x="7085357" y="435550"/>
            <a:chExt cx="6251798" cy="7589504"/>
          </a:xfrm>
        </p:grpSpPr>
        <p:sp>
          <p:nvSpPr>
            <p:cNvPr id="6" name="橢圓 5">
              <a:extLst>
                <a:ext uri="{FF2B5EF4-FFF2-40B4-BE49-F238E27FC236}">
                  <a16:creationId xmlns:a16="http://schemas.microsoft.com/office/drawing/2014/main" xmlns="" id="{AC52EA28-77BF-46D4-B41C-86EE641744D3}"/>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7" name="橢圓 6">
              <a:extLst>
                <a:ext uri="{FF2B5EF4-FFF2-40B4-BE49-F238E27FC236}">
                  <a16:creationId xmlns:a16="http://schemas.microsoft.com/office/drawing/2014/main" xmlns="" id="{7D3C900D-FE84-41B3-BECC-9D696F395302}"/>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051102AE-9A2B-44AE-97E4-7DEC9D5A5595}"/>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9" name="橢圓 8">
              <a:extLst>
                <a:ext uri="{FF2B5EF4-FFF2-40B4-BE49-F238E27FC236}">
                  <a16:creationId xmlns:a16="http://schemas.microsoft.com/office/drawing/2014/main" xmlns="" id="{C16C7E3C-ADA8-4BAD-AC59-56A14E461950}"/>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3" name="內容版面配置區 2"/>
          <p:cNvSpPr>
            <a:spLocks noGrp="1"/>
          </p:cNvSpPr>
          <p:nvPr>
            <p:ph idx="4294967295"/>
          </p:nvPr>
        </p:nvSpPr>
        <p:spPr>
          <a:xfrm>
            <a:off x="1066800" y="1417638"/>
            <a:ext cx="10078016" cy="4811146"/>
          </a:xfrm>
        </p:spPr>
        <p:txBody>
          <a:bodyPr>
            <a:normAutofit/>
          </a:bodyPr>
          <a:lstStyle/>
          <a:p>
            <a:pPr algn="just">
              <a:lnSpc>
                <a:spcPct val="150000"/>
              </a:lnSpc>
              <a:buFont typeface="Wingdings" panose="05000000000000000000" pitchFamily="2" charset="2"/>
              <a:buChar char="l"/>
            </a:pPr>
            <a:r>
              <a:rPr lang="zh-TW" altLang="en-US" sz="2400" dirty="0" smtClean="0">
                <a:latin typeface="微軟正黑體" panose="020B0604030504040204" pitchFamily="34" charset="-120"/>
                <a:ea typeface="微軟正黑體" panose="020B0604030504040204" pitchFamily="34" charset="-120"/>
              </a:rPr>
              <a:t>在</a:t>
            </a:r>
            <a:r>
              <a:rPr lang="zh-TW" altLang="en-US" sz="2400" dirty="0">
                <a:latin typeface="微軟正黑體" panose="020B0604030504040204" pitchFamily="34" charset="-120"/>
                <a:ea typeface="微軟正黑體" panose="020B0604030504040204" pitchFamily="34" charset="-120"/>
              </a:rPr>
              <a:t>避免拋錨的汽車事件中</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TOR</a:t>
            </a:r>
            <a:r>
              <a:rPr lang="zh-TW" altLang="en-US" sz="2400" dirty="0">
                <a:latin typeface="微軟正黑體" panose="020B0604030504040204" pitchFamily="34" charset="-120"/>
                <a:ea typeface="微軟正黑體" panose="020B0604030504040204" pitchFamily="34" charset="-120"/>
              </a:rPr>
              <a:t>分配了</a:t>
            </a:r>
            <a:r>
              <a:rPr lang="en-US" altLang="zh-TW" sz="2400" dirty="0">
                <a:latin typeface="微軟正黑體" panose="020B0604030504040204" pitchFamily="34" charset="-120"/>
                <a:ea typeface="微軟正黑體" panose="020B0604030504040204" pitchFamily="34" charset="-120"/>
              </a:rPr>
              <a:t>6</a:t>
            </a:r>
            <a:r>
              <a:rPr lang="zh-TW" altLang="en-US" sz="2400" dirty="0">
                <a:latin typeface="微軟正黑體" panose="020B0604030504040204" pitchFamily="34" charset="-120"/>
                <a:ea typeface="微軟正黑體" panose="020B0604030504040204" pitchFamily="34" charset="-120"/>
              </a:rPr>
              <a:t>秒鐘的時間預算，以到達出現在參與者車輛前面的殘疾人汽車的位置（即撞車的碰撞時間（</a:t>
            </a:r>
            <a:r>
              <a:rPr lang="en-US" altLang="zh-TW" sz="2400" dirty="0">
                <a:latin typeface="微軟正黑體" panose="020B0604030504040204" pitchFamily="34" charset="-120"/>
                <a:ea typeface="微軟正黑體" panose="020B0604030504040204" pitchFamily="34" charset="-120"/>
              </a:rPr>
              <a:t>TTC</a:t>
            </a:r>
            <a:r>
              <a:rPr lang="zh-TW" altLang="en-US" sz="2400" dirty="0">
                <a:latin typeface="微軟正黑體" panose="020B0604030504040204" pitchFamily="34" charset="-120"/>
                <a:ea typeface="微軟正黑體" panose="020B0604030504040204" pitchFamily="34" charset="-120"/>
              </a:rPr>
              <a:t>）是</a:t>
            </a:r>
            <a:r>
              <a:rPr lang="en-US" altLang="zh-TW" sz="2400" dirty="0">
                <a:latin typeface="微軟正黑體" panose="020B0604030504040204" pitchFamily="34" charset="-120"/>
                <a:ea typeface="微軟正黑體" panose="020B0604030504040204" pitchFamily="34" charset="-120"/>
              </a:rPr>
              <a:t>6</a:t>
            </a:r>
            <a:r>
              <a:rPr lang="zh-TW" altLang="en-US" sz="2400" dirty="0">
                <a:latin typeface="微軟正黑體" panose="020B0604030504040204" pitchFamily="34" charset="-120"/>
                <a:ea typeface="微軟正黑體" panose="020B0604030504040204" pitchFamily="34" charset="-120"/>
              </a:rPr>
              <a:t>秒）。隨後，在發出</a:t>
            </a:r>
            <a:r>
              <a:rPr lang="en-US" altLang="zh-TW" sz="2400" dirty="0">
                <a:latin typeface="微軟正黑體" panose="020B0604030504040204" pitchFamily="34" charset="-120"/>
                <a:ea typeface="微軟正黑體" panose="020B0604030504040204" pitchFamily="34" charset="-120"/>
              </a:rPr>
              <a:t>TOR</a:t>
            </a:r>
            <a:r>
              <a:rPr lang="zh-TW" altLang="en-US" sz="2400" dirty="0">
                <a:latin typeface="微軟正黑體" panose="020B0604030504040204" pitchFamily="34" charset="-120"/>
                <a:ea typeface="微軟正黑體" panose="020B0604030504040204" pitchFamily="34" charset="-120"/>
              </a:rPr>
              <a:t>後</a:t>
            </a:r>
            <a:r>
              <a:rPr lang="en-US" altLang="zh-TW" sz="2400" dirty="0">
                <a:latin typeface="微軟正黑體" panose="020B0604030504040204" pitchFamily="34" charset="-120"/>
                <a:ea typeface="微軟正黑體" panose="020B0604030504040204" pitchFamily="34" charset="-120"/>
              </a:rPr>
              <a:t>1 s</a:t>
            </a:r>
            <a:r>
              <a:rPr lang="zh-TW" altLang="en-US" sz="2400" dirty="0">
                <a:latin typeface="微軟正黑體" panose="020B0604030504040204" pitchFamily="34" charset="-120"/>
                <a:ea typeface="微軟正黑體" panose="020B0604030504040204" pitchFamily="34" charset="-120"/>
              </a:rPr>
              <a:t>，前車移至右側車道，然後參與者遇到了拋錨的汽車，並手動避開了</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algn="just">
              <a:lnSpc>
                <a:spcPct val="150000"/>
              </a:lnSpc>
              <a:buFont typeface="Wingdings" panose="05000000000000000000" pitchFamily="2" charset="2"/>
              <a:buChar char="l"/>
            </a:pPr>
            <a:r>
              <a:rPr lang="zh-TW" altLang="en-US" sz="2400" dirty="0" smtClean="0">
                <a:latin typeface="微軟正黑體" panose="020B0604030504040204" pitchFamily="34" charset="-120"/>
                <a:ea typeface="微軟正黑體" panose="020B0604030504040204" pitchFamily="34" charset="-120"/>
              </a:rPr>
              <a:t>在</a:t>
            </a:r>
            <a:r>
              <a:rPr lang="zh-TW" altLang="en-US" sz="2400" dirty="0">
                <a:latin typeface="微軟正黑體" panose="020B0604030504040204" pitchFamily="34" charset="-120"/>
                <a:ea typeface="微軟正黑體" panose="020B0604030504040204" pitchFamily="34" charset="-120"/>
              </a:rPr>
              <a:t>加速的前車遭遇事件中，前車</a:t>
            </a:r>
            <a:r>
              <a:rPr lang="zh-TW" altLang="en-US" sz="2400" dirty="0" smtClean="0">
                <a:latin typeface="微軟正黑體" panose="020B0604030504040204" pitchFamily="34" charset="-120"/>
                <a:ea typeface="微軟正黑體" panose="020B0604030504040204" pitchFamily="34" charset="-120"/>
              </a:rPr>
              <a:t>加速</a:t>
            </a:r>
            <a:r>
              <a:rPr lang="zh-TW" altLang="en-US" sz="2400" dirty="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而</a:t>
            </a:r>
            <a:r>
              <a:rPr lang="zh-TW" altLang="en-US" sz="2400" dirty="0">
                <a:latin typeface="微軟正黑體" panose="020B0604030504040204" pitchFamily="34" charset="-120"/>
                <a:ea typeface="微軟正黑體" panose="020B0604030504040204" pitchFamily="34" charset="-120"/>
              </a:rPr>
              <a:t>在減速的前車遭遇事件中，前車減速。這些相遇事件的參與者無需進行任何操作</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algn="just">
              <a:lnSpc>
                <a:spcPct val="150000"/>
              </a:lnSpc>
              <a:buFont typeface="Wingdings" panose="05000000000000000000" pitchFamily="2" charset="2"/>
              <a:buChar char="l"/>
            </a:pPr>
            <a:r>
              <a:rPr lang="zh-TW" altLang="en-US" sz="2400" dirty="0" smtClean="0">
                <a:latin typeface="微軟正黑體" panose="020B0604030504040204" pitchFamily="34" charset="-120"/>
                <a:ea typeface="微軟正黑體" panose="020B0604030504040204" pitchFamily="34" charset="-120"/>
              </a:rPr>
              <a:t>在</a:t>
            </a:r>
            <a:r>
              <a:rPr lang="zh-TW" altLang="en-US" sz="2400" dirty="0">
                <a:latin typeface="微軟正黑體" panose="020B0604030504040204" pitchFamily="34" charset="-120"/>
                <a:ea typeface="微軟正黑體" panose="020B0604030504040204" pitchFamily="34" charset="-120"/>
              </a:rPr>
              <a:t>每種情況下，發生故障的汽車避免事件均發生</a:t>
            </a:r>
            <a:r>
              <a:rPr lang="en-US" altLang="zh-TW" sz="2400" dirty="0">
                <a:latin typeface="微軟正黑體" panose="020B0604030504040204" pitchFamily="34" charset="-120"/>
                <a:ea typeface="微軟正黑體" panose="020B0604030504040204" pitchFamily="34" charset="-120"/>
              </a:rPr>
              <a:t>4</a:t>
            </a:r>
            <a:r>
              <a:rPr lang="zh-TW" altLang="en-US" sz="2400" dirty="0">
                <a:latin typeface="微軟正黑體" panose="020B0604030504040204" pitchFamily="34" charset="-120"/>
                <a:ea typeface="微軟正黑體" panose="020B0604030504040204" pitchFamily="34" charset="-120"/>
              </a:rPr>
              <a:t>次，發生加速的前車遭遇事件</a:t>
            </a:r>
            <a:r>
              <a:rPr lang="en-US" altLang="zh-TW" sz="2400" dirty="0">
                <a:latin typeface="微軟正黑體" panose="020B0604030504040204" pitchFamily="34" charset="-120"/>
                <a:ea typeface="微軟正黑體" panose="020B0604030504040204" pitchFamily="34" charset="-120"/>
              </a:rPr>
              <a:t>2</a:t>
            </a:r>
            <a:r>
              <a:rPr lang="zh-TW" altLang="en-US" sz="2400" dirty="0">
                <a:latin typeface="微軟正黑體" panose="020B0604030504040204" pitchFamily="34" charset="-120"/>
                <a:ea typeface="微軟正黑體" panose="020B0604030504040204" pitchFamily="34" charset="-120"/>
              </a:rPr>
              <a:t>次，發生減速的前車遭遇事件</a:t>
            </a:r>
            <a:r>
              <a:rPr lang="en-US" altLang="zh-TW" sz="2400" dirty="0">
                <a:latin typeface="微軟正黑體" panose="020B0604030504040204" pitchFamily="34" charset="-120"/>
                <a:ea typeface="微軟正黑體" panose="020B0604030504040204" pitchFamily="34" charset="-120"/>
              </a:rPr>
              <a:t>2</a:t>
            </a:r>
            <a:r>
              <a:rPr lang="zh-TW" altLang="en-US" sz="2400" dirty="0">
                <a:latin typeface="微軟正黑體" panose="020B0604030504040204" pitchFamily="34" charset="-120"/>
                <a:ea typeface="微軟正黑體" panose="020B0604030504040204" pitchFamily="34" charset="-120"/>
              </a:rPr>
              <a:t>次</a:t>
            </a:r>
            <a:r>
              <a:rPr lang="zh-TW" altLang="en-US" sz="2400" dirty="0" smtClean="0">
                <a:latin typeface="微軟正黑體" panose="020B0604030504040204" pitchFamily="34" charset="-120"/>
                <a:ea typeface="微軟正黑體" panose="020B0604030504040204" pitchFamily="34" charset="-120"/>
              </a:rPr>
              <a:t>。事件</a:t>
            </a:r>
            <a:r>
              <a:rPr lang="zh-TW" altLang="en-US" sz="2400" dirty="0">
                <a:latin typeface="微軟正黑體" panose="020B0604030504040204" pitchFamily="34" charset="-120"/>
                <a:ea typeface="微軟正黑體" panose="020B0604030504040204" pitchFamily="34" charset="-120"/>
              </a:rPr>
              <a:t>的順序被抵消了</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xmlns="" id="{374A4805-9C88-4D4E-BE66-1B5BAFC2B241}"/>
              </a:ext>
            </a:extLst>
          </p:cNvPr>
          <p:cNvSpPr txBox="1"/>
          <p:nvPr/>
        </p:nvSpPr>
        <p:spPr>
          <a:xfrm>
            <a:off x="212437" y="138545"/>
            <a:ext cx="3033203"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2. </a:t>
            </a:r>
            <a:r>
              <a:rPr lang="en-US" altLang="zh-TW" sz="2400" dirty="0" smtClean="0">
                <a:latin typeface="微軟正黑體" panose="020B0604030504040204" pitchFamily="34" charset="-120"/>
                <a:ea typeface="微軟正黑體" panose="020B0604030504040204" pitchFamily="34" charset="-120"/>
              </a:rPr>
              <a:t>Method-</a:t>
            </a:r>
            <a:r>
              <a:rPr lang="zh-TW" altLang="en-US" sz="2400" dirty="0">
                <a:latin typeface="微軟正黑體" panose="020B0604030504040204" pitchFamily="34" charset="-120"/>
                <a:ea typeface="微軟正黑體" panose="020B0604030504040204" pitchFamily="34" charset="-120"/>
              </a:rPr>
              <a:t>道路事件</a:t>
            </a:r>
          </a:p>
        </p:txBody>
      </p:sp>
    </p:spTree>
    <p:extLst>
      <p:ext uri="{BB962C8B-B14F-4D97-AF65-F5344CB8AC3E}">
        <p14:creationId xmlns:p14="http://schemas.microsoft.com/office/powerpoint/2010/main" val="216826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a:extLst>
              <a:ext uri="{FF2B5EF4-FFF2-40B4-BE49-F238E27FC236}">
                <a16:creationId xmlns:a16="http://schemas.microsoft.com/office/drawing/2014/main" xmlns="" id="{0DA185C1-0C5D-4B6B-B4E3-BEE0EC7CC359}"/>
              </a:ext>
            </a:extLst>
          </p:cNvPr>
          <p:cNvGrpSpPr/>
          <p:nvPr/>
        </p:nvGrpSpPr>
        <p:grpSpPr>
          <a:xfrm>
            <a:off x="7085357" y="435550"/>
            <a:ext cx="6251798" cy="7589504"/>
            <a:chOff x="7085357" y="435550"/>
            <a:chExt cx="6251798" cy="7589504"/>
          </a:xfrm>
        </p:grpSpPr>
        <p:sp>
          <p:nvSpPr>
            <p:cNvPr id="5" name="橢圓 4">
              <a:extLst>
                <a:ext uri="{FF2B5EF4-FFF2-40B4-BE49-F238E27FC236}">
                  <a16:creationId xmlns:a16="http://schemas.microsoft.com/office/drawing/2014/main" xmlns="" id="{E50F4FB7-CDA7-4CF4-9FEC-DF72DA019392}"/>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6" name="橢圓 5">
              <a:extLst>
                <a:ext uri="{FF2B5EF4-FFF2-40B4-BE49-F238E27FC236}">
                  <a16:creationId xmlns:a16="http://schemas.microsoft.com/office/drawing/2014/main" xmlns="" id="{BD47303B-8DEC-46F4-85E0-CD897BE48723}"/>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7" name="橢圓 6">
              <a:extLst>
                <a:ext uri="{FF2B5EF4-FFF2-40B4-BE49-F238E27FC236}">
                  <a16:creationId xmlns:a16="http://schemas.microsoft.com/office/drawing/2014/main" xmlns="" id="{98DCF6FB-F1FE-4117-9175-621140366D14}"/>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CB052218-793B-428A-A7FC-D31500FFE78D}"/>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2" name="文字方塊 1">
            <a:extLst>
              <a:ext uri="{FF2B5EF4-FFF2-40B4-BE49-F238E27FC236}">
                <a16:creationId xmlns:a16="http://schemas.microsoft.com/office/drawing/2014/main" xmlns="" id="{EB9FA2A4-F1BD-49E6-B1C8-5E0A49EC92AF}"/>
              </a:ext>
            </a:extLst>
          </p:cNvPr>
          <p:cNvSpPr txBox="1"/>
          <p:nvPr/>
        </p:nvSpPr>
        <p:spPr>
          <a:xfrm>
            <a:off x="212437" y="138545"/>
            <a:ext cx="1645002" cy="461665"/>
          </a:xfrm>
          <a:prstGeom prst="rect">
            <a:avLst/>
          </a:prstGeom>
          <a:noFill/>
        </p:spPr>
        <p:txBody>
          <a:bodyPr wrap="none" rtlCol="0">
            <a:spAutoFit/>
          </a:bodyPr>
          <a:lstStyle/>
          <a:p>
            <a:r>
              <a:rPr lang="en-US" altLang="zh-TW" sz="2400" dirty="0"/>
              <a:t>2.</a:t>
            </a:r>
            <a:r>
              <a:rPr lang="zh-TW" altLang="en-US" sz="2400" dirty="0"/>
              <a:t> </a:t>
            </a:r>
            <a:r>
              <a:rPr lang="en-US" altLang="zh-TW" sz="2400" dirty="0">
                <a:latin typeface="微軟正黑體" panose="020B0604030504040204" pitchFamily="34" charset="-120"/>
                <a:ea typeface="微軟正黑體" panose="020B0604030504040204" pitchFamily="34" charset="-120"/>
              </a:rPr>
              <a:t>Method</a:t>
            </a:r>
            <a:endParaRPr lang="zh-TW" altLang="en-US" sz="2400" dirty="0"/>
          </a:p>
        </p:txBody>
      </p:sp>
      <p:sp>
        <p:nvSpPr>
          <p:cNvPr id="3" name="內容版面配置區 2">
            <a:extLst>
              <a:ext uri="{FF2B5EF4-FFF2-40B4-BE49-F238E27FC236}">
                <a16:creationId xmlns:a16="http://schemas.microsoft.com/office/drawing/2014/main" xmlns="" id="{4328A63B-E67F-4B0D-B38C-CB6123E1F9BA}"/>
              </a:ext>
            </a:extLst>
          </p:cNvPr>
          <p:cNvSpPr txBox="1">
            <a:spLocks/>
          </p:cNvSpPr>
          <p:nvPr/>
        </p:nvSpPr>
        <p:spPr>
          <a:xfrm>
            <a:off x="921000" y="1263843"/>
            <a:ext cx="10350000" cy="402336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buFont typeface="Wingdings" panose="05000000000000000000" pitchFamily="2" charset="2"/>
              <a:buChar char="l"/>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實驗前，對參與者的指示如下：</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）在系統處於活動狀態時監視車輛和自動化系統狀態以及周圍狀況；</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）在自動駕駛過程中把手放在大腿上（</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SuRT</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組中在“容易”和“困難”條件下除外）；</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）盡可能迅速，準確地從事非駕駛相關任務；</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TOR</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信號後</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手動</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駕駛</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）手動駕駛時不要執行</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非實驗要求之任務</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）出現故障的汽車時，移至右車道；</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）嘗試確保駕駛模擬器的安全性，就像在現實世界中一樣。</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327834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a:extLst>
              <a:ext uri="{FF2B5EF4-FFF2-40B4-BE49-F238E27FC236}">
                <a16:creationId xmlns:a16="http://schemas.microsoft.com/office/drawing/2014/main" xmlns="" id="{43316845-5898-4FA4-A36B-216E6C00F14F}"/>
              </a:ext>
            </a:extLst>
          </p:cNvPr>
          <p:cNvGrpSpPr/>
          <p:nvPr/>
        </p:nvGrpSpPr>
        <p:grpSpPr>
          <a:xfrm>
            <a:off x="7085357" y="435550"/>
            <a:ext cx="6251798" cy="7589504"/>
            <a:chOff x="7085357" y="435550"/>
            <a:chExt cx="6251798" cy="7589504"/>
          </a:xfrm>
        </p:grpSpPr>
        <p:sp>
          <p:nvSpPr>
            <p:cNvPr id="5" name="橢圓 4">
              <a:extLst>
                <a:ext uri="{FF2B5EF4-FFF2-40B4-BE49-F238E27FC236}">
                  <a16:creationId xmlns:a16="http://schemas.microsoft.com/office/drawing/2014/main" xmlns="" id="{F992CC9C-9A61-4433-934F-7C209A1E5720}"/>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6" name="橢圓 5">
              <a:extLst>
                <a:ext uri="{FF2B5EF4-FFF2-40B4-BE49-F238E27FC236}">
                  <a16:creationId xmlns:a16="http://schemas.microsoft.com/office/drawing/2014/main" xmlns="" id="{E8854DB1-AB83-4E51-8F80-D8BBEF70DF2B}"/>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7" name="橢圓 6">
              <a:extLst>
                <a:ext uri="{FF2B5EF4-FFF2-40B4-BE49-F238E27FC236}">
                  <a16:creationId xmlns:a16="http://schemas.microsoft.com/office/drawing/2014/main" xmlns="" id="{1EF8C5BC-02D9-4CD6-99B3-91106BD55189}"/>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557D877A-512A-46DD-B950-29EE37231857}"/>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2" name="文字方塊 1">
            <a:extLst>
              <a:ext uri="{FF2B5EF4-FFF2-40B4-BE49-F238E27FC236}">
                <a16:creationId xmlns:a16="http://schemas.microsoft.com/office/drawing/2014/main" xmlns="" id="{EB9FA2A4-F1BD-49E6-B1C8-5E0A49EC92AF}"/>
              </a:ext>
            </a:extLst>
          </p:cNvPr>
          <p:cNvSpPr txBox="1"/>
          <p:nvPr/>
        </p:nvSpPr>
        <p:spPr>
          <a:xfrm>
            <a:off x="212437" y="138545"/>
            <a:ext cx="4546886"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2. Method-</a:t>
            </a:r>
            <a:r>
              <a:rPr lang="zh-TW" altLang="en-US" sz="2400" dirty="0">
                <a:latin typeface="微軟正黑體" panose="020B0604030504040204" pitchFamily="34" charset="-120"/>
                <a:ea typeface="微軟正黑體" panose="020B0604030504040204" pitchFamily="34" charset="-120"/>
              </a:rPr>
              <a:t>次</a:t>
            </a:r>
            <a:r>
              <a:rPr lang="zh-TW" altLang="en-US" sz="2400" dirty="0" smtClean="0">
                <a:latin typeface="微軟正黑體" panose="020B0604030504040204" pitchFamily="34" charset="-120"/>
                <a:ea typeface="微軟正黑體" panose="020B0604030504040204" pitchFamily="34" charset="-120"/>
              </a:rPr>
              <a:t>任務</a:t>
            </a:r>
            <a:r>
              <a:rPr lang="en-US" altLang="zh-TW" sz="2400" dirty="0" smtClean="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n-back</a:t>
            </a:r>
            <a:r>
              <a:rPr lang="zh-TW" altLang="en-US" sz="2400" dirty="0">
                <a:latin typeface="微軟正黑體" panose="020B0604030504040204" pitchFamily="34" charset="-120"/>
                <a:ea typeface="微軟正黑體" panose="020B0604030504040204" pitchFamily="34" charset="-120"/>
              </a:rPr>
              <a:t>任務</a:t>
            </a:r>
          </a:p>
        </p:txBody>
      </p:sp>
      <p:sp>
        <p:nvSpPr>
          <p:cNvPr id="3" name="內容版面配置區 2">
            <a:extLst>
              <a:ext uri="{FF2B5EF4-FFF2-40B4-BE49-F238E27FC236}">
                <a16:creationId xmlns:a16="http://schemas.microsoft.com/office/drawing/2014/main" xmlns="" id="{4328A63B-E67F-4B0D-B38C-CB6123E1F9BA}"/>
              </a:ext>
            </a:extLst>
          </p:cNvPr>
          <p:cNvSpPr txBox="1">
            <a:spLocks/>
          </p:cNvSpPr>
          <p:nvPr/>
        </p:nvSpPr>
        <p:spPr>
          <a:xfrm>
            <a:off x="921000" y="1263843"/>
            <a:ext cx="10350000" cy="402336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buFont typeface="Wingdings" panose="05000000000000000000" pitchFamily="2" charset="2"/>
              <a:buChar char="l"/>
            </a:pP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在</a:t>
            </a:r>
            <a:r>
              <a:rPr lang="en-US" altLang="zh-TW" sz="2400" dirty="0">
                <a:latin typeface="微軟正黑體" panose="020B0604030504040204" pitchFamily="34" charset="-120"/>
                <a:ea typeface="微軟正黑體" panose="020B0604030504040204" pitchFamily="34" charset="-120"/>
              </a:rPr>
              <a:t>n-back</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任務</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中，如圖</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 A</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和圖</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 C</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所示，</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0</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和</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9</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之間的數字以女性聲音的隨機順序出現，數字之間間隔</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3 s</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。當口語號碼與即</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緊接的號碼相</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匹配時，指示參與者盡可能快而準確地回答“是” </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535889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a:extLst>
              <a:ext uri="{FF2B5EF4-FFF2-40B4-BE49-F238E27FC236}">
                <a16:creationId xmlns:a16="http://schemas.microsoft.com/office/drawing/2014/main" xmlns="" id="{F0D4D822-2CC6-4699-A95A-A8FCCE3C79A4}"/>
              </a:ext>
            </a:extLst>
          </p:cNvPr>
          <p:cNvGrpSpPr/>
          <p:nvPr/>
        </p:nvGrpSpPr>
        <p:grpSpPr>
          <a:xfrm>
            <a:off x="7085357" y="435550"/>
            <a:ext cx="6251798" cy="7589504"/>
            <a:chOff x="7085357" y="435550"/>
            <a:chExt cx="6251798" cy="7589504"/>
          </a:xfrm>
        </p:grpSpPr>
        <p:sp>
          <p:nvSpPr>
            <p:cNvPr id="5" name="橢圓 4">
              <a:extLst>
                <a:ext uri="{FF2B5EF4-FFF2-40B4-BE49-F238E27FC236}">
                  <a16:creationId xmlns:a16="http://schemas.microsoft.com/office/drawing/2014/main" xmlns="" id="{3F520B6E-5F91-4D75-8FA5-CFDF946BDD38}"/>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6" name="橢圓 5">
              <a:extLst>
                <a:ext uri="{FF2B5EF4-FFF2-40B4-BE49-F238E27FC236}">
                  <a16:creationId xmlns:a16="http://schemas.microsoft.com/office/drawing/2014/main" xmlns="" id="{E3936512-B79C-4F71-8C4D-2F8619C38F9C}"/>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7" name="橢圓 6">
              <a:extLst>
                <a:ext uri="{FF2B5EF4-FFF2-40B4-BE49-F238E27FC236}">
                  <a16:creationId xmlns:a16="http://schemas.microsoft.com/office/drawing/2014/main" xmlns="" id="{376B0E06-914F-48A5-B601-5E9A20C28D6B}"/>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538EABE9-BB03-4593-A847-4140FBEF677D}"/>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2" name="文字方塊 1">
            <a:extLst>
              <a:ext uri="{FF2B5EF4-FFF2-40B4-BE49-F238E27FC236}">
                <a16:creationId xmlns:a16="http://schemas.microsoft.com/office/drawing/2014/main" xmlns="" id="{EB9FA2A4-F1BD-49E6-B1C8-5E0A49EC92AF}"/>
              </a:ext>
            </a:extLst>
          </p:cNvPr>
          <p:cNvSpPr txBox="1"/>
          <p:nvPr/>
        </p:nvSpPr>
        <p:spPr>
          <a:xfrm>
            <a:off x="212437" y="138545"/>
            <a:ext cx="4276555"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2. Method-</a:t>
            </a:r>
            <a:r>
              <a:rPr lang="zh-TW" altLang="en-US" sz="2400" dirty="0">
                <a:latin typeface="微軟正黑體" panose="020B0604030504040204" pitchFamily="34" charset="-120"/>
                <a:ea typeface="微軟正黑體" panose="020B0604030504040204" pitchFamily="34" charset="-120"/>
              </a:rPr>
              <a:t>次</a:t>
            </a:r>
            <a:r>
              <a:rPr lang="zh-TW" altLang="en-US" sz="2400" dirty="0" smtClean="0">
                <a:latin typeface="微軟正黑體" panose="020B0604030504040204" pitchFamily="34" charset="-120"/>
                <a:ea typeface="微軟正黑體" panose="020B0604030504040204" pitchFamily="34" charset="-120"/>
              </a:rPr>
              <a:t>任務</a:t>
            </a:r>
            <a:r>
              <a:rPr lang="en-US" altLang="zh-TW" sz="2400" dirty="0" smtClean="0">
                <a:latin typeface="微軟正黑體" panose="020B0604030504040204" pitchFamily="34" charset="-120"/>
                <a:ea typeface="微軟正黑體" panose="020B0604030504040204" pitchFamily="34" charset="-120"/>
              </a:rPr>
              <a:t> </a:t>
            </a:r>
            <a:r>
              <a:rPr lang="en-US" altLang="zh-TW" sz="2400" dirty="0" err="1">
                <a:latin typeface="微軟正黑體" panose="020B0604030504040204" pitchFamily="34" charset="-120"/>
                <a:ea typeface="微軟正黑體" panose="020B0604030504040204" pitchFamily="34" charset="-120"/>
              </a:rPr>
              <a:t>SuRT</a:t>
            </a:r>
            <a:r>
              <a:rPr lang="zh-TW" altLang="en-US" sz="2400" dirty="0">
                <a:latin typeface="微軟正黑體" panose="020B0604030504040204" pitchFamily="34" charset="-120"/>
                <a:ea typeface="微軟正黑體" panose="020B0604030504040204" pitchFamily="34" charset="-120"/>
              </a:rPr>
              <a:t>任務</a:t>
            </a:r>
          </a:p>
        </p:txBody>
      </p:sp>
      <p:sp>
        <p:nvSpPr>
          <p:cNvPr id="3" name="內容版面配置區 2">
            <a:extLst>
              <a:ext uri="{FF2B5EF4-FFF2-40B4-BE49-F238E27FC236}">
                <a16:creationId xmlns:a16="http://schemas.microsoft.com/office/drawing/2014/main" xmlns="" id="{4328A63B-E67F-4B0D-B38C-CB6123E1F9BA}"/>
              </a:ext>
            </a:extLst>
          </p:cNvPr>
          <p:cNvSpPr txBox="1">
            <a:spLocks/>
          </p:cNvSpPr>
          <p:nvPr/>
        </p:nvSpPr>
        <p:spPr>
          <a:xfrm>
            <a:off x="921000" y="931333"/>
            <a:ext cx="10350000" cy="4937031"/>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buFont typeface="Wingdings" panose="05000000000000000000" pitchFamily="2" charset="2"/>
              <a:buChar char="l"/>
            </a:pP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參與者</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操作</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觸控面板</a:t>
            </a:r>
            <a:r>
              <a:rPr lang="en-US" altLang="zh-TW"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(13.5 </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cm×18 </a:t>
            </a:r>
            <a:r>
              <a:rPr lang="en-US" altLang="zh-TW"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cm)</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在</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SuRT</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中，如圖</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1B</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和</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1D</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所示</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，安裝</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在方向盤旁邊的觸控面板上呈現了幾個圓圈（干擾物）和一個大小不同（目標）的圓圈。觸摸屏和參與者之間的平均距離為</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69.6 cm</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（標準偏差</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5.2</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）。指示參與者找到目標並儘可能</a:t>
            </a: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快而準確地觸摸它</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。與“困難”條件（圖</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）相比，在“容易”條件（圖</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 C</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）中，</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目標之間</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的大小差異更大，因此任務更容易。</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D</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）。每個試驗持續</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10 s</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。參與者的正確反應後，刺激（目標</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和干擾</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物）消失了。由於某些參與者（</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n  = 2</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）缺少響應數據，因此對其餘參與者（</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n  = 30</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）分析了</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SuRT</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的準確性。</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804711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p:nvPr/>
        </p:nvPicPr>
        <p:blipFill>
          <a:blip r:embed="rId2"/>
          <a:stretch>
            <a:fillRect/>
          </a:stretch>
        </p:blipFill>
        <p:spPr>
          <a:xfrm>
            <a:off x="0" y="165652"/>
            <a:ext cx="12192000" cy="6692348"/>
          </a:xfrm>
          <a:prstGeom prst="rect">
            <a:avLst/>
          </a:prstGeom>
        </p:spPr>
      </p:pic>
    </p:spTree>
    <p:extLst>
      <p:ext uri="{BB962C8B-B14F-4D97-AF65-F5344CB8AC3E}">
        <p14:creationId xmlns:p14="http://schemas.microsoft.com/office/powerpoint/2010/main" val="1352098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a:extLst>
              <a:ext uri="{FF2B5EF4-FFF2-40B4-BE49-F238E27FC236}">
                <a16:creationId xmlns:a16="http://schemas.microsoft.com/office/drawing/2014/main" xmlns="" id="{6B78A6EA-381F-417D-B45F-C0EC189F1F74}"/>
              </a:ext>
            </a:extLst>
          </p:cNvPr>
          <p:cNvGrpSpPr/>
          <p:nvPr/>
        </p:nvGrpSpPr>
        <p:grpSpPr>
          <a:xfrm>
            <a:off x="7085357" y="435550"/>
            <a:ext cx="6251798" cy="7589504"/>
            <a:chOff x="7085357" y="435550"/>
            <a:chExt cx="6251798" cy="7589504"/>
          </a:xfrm>
        </p:grpSpPr>
        <p:sp>
          <p:nvSpPr>
            <p:cNvPr id="6" name="橢圓 5">
              <a:extLst>
                <a:ext uri="{FF2B5EF4-FFF2-40B4-BE49-F238E27FC236}">
                  <a16:creationId xmlns:a16="http://schemas.microsoft.com/office/drawing/2014/main" xmlns="" id="{279AAC9D-30C2-4CEA-962A-9CE858AFAC70}"/>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7" name="橢圓 6">
              <a:extLst>
                <a:ext uri="{FF2B5EF4-FFF2-40B4-BE49-F238E27FC236}">
                  <a16:creationId xmlns:a16="http://schemas.microsoft.com/office/drawing/2014/main" xmlns="" id="{410C5508-4040-4413-8ED2-57654A7FAD80}"/>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FF0317E4-BBCD-4E77-891E-40E2107E9431}"/>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9" name="橢圓 8">
              <a:extLst>
                <a:ext uri="{FF2B5EF4-FFF2-40B4-BE49-F238E27FC236}">
                  <a16:creationId xmlns:a16="http://schemas.microsoft.com/office/drawing/2014/main" xmlns="" id="{E22E40DA-2468-4B37-8AE3-3E6B9A3FE0A1}"/>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3" name="內容版面配置區 2"/>
          <p:cNvSpPr>
            <a:spLocks noGrp="1"/>
          </p:cNvSpPr>
          <p:nvPr>
            <p:ph idx="4294967295"/>
          </p:nvPr>
        </p:nvSpPr>
        <p:spPr>
          <a:xfrm>
            <a:off x="1020763" y="1169988"/>
            <a:ext cx="10150475" cy="5122862"/>
          </a:xfrm>
        </p:spPr>
        <p:txBody>
          <a:bodyPr>
            <a:normAutofit/>
          </a:bodyPr>
          <a:lstStyle/>
          <a:p>
            <a:pPr marL="0" indent="0">
              <a:lnSpc>
                <a:spcPct val="150000"/>
              </a:lnSpc>
              <a:buNone/>
            </a:pPr>
            <a:r>
              <a:rPr lang="zh-TW" altLang="en-US" sz="2400" dirty="0" smtClean="0">
                <a:solidFill>
                  <a:schemeClr val="tx1"/>
                </a:solidFill>
                <a:latin typeface="微軟正黑體" panose="020B0604030504040204" pitchFamily="34" charset="-120"/>
                <a:ea typeface="微軟正黑體" panose="020B0604030504040204" pitchFamily="34" charset="-120"/>
              </a:rPr>
              <a:t>每個</a:t>
            </a:r>
            <a:r>
              <a:rPr lang="zh-TW" altLang="en-US" sz="2400" dirty="0">
                <a:latin typeface="微軟正黑體" panose="020B0604030504040204" pitchFamily="34" charset="-120"/>
                <a:ea typeface="微軟正黑體" panose="020B0604030504040204" pitchFamily="34" charset="-120"/>
              </a:rPr>
              <a:t>劇本</a:t>
            </a:r>
            <a:r>
              <a:rPr lang="zh-TW" altLang="en-US" sz="2400" dirty="0" smtClean="0">
                <a:solidFill>
                  <a:schemeClr val="tx1"/>
                </a:solidFill>
                <a:latin typeface="微軟正黑體" panose="020B0604030504040204" pitchFamily="34" charset="-120"/>
                <a:ea typeface="微軟正黑體" panose="020B0604030504040204" pitchFamily="34" charset="-120"/>
              </a:rPr>
              <a:t>持續</a:t>
            </a:r>
            <a:r>
              <a:rPr lang="zh-TW" altLang="en-US" sz="2400" dirty="0">
                <a:solidFill>
                  <a:schemeClr val="tx1"/>
                </a:solidFill>
                <a:latin typeface="微軟正黑體" panose="020B0604030504040204" pitchFamily="34" charset="-120"/>
                <a:ea typeface="微軟正黑體" panose="020B0604030504040204" pitchFamily="34" charset="-120"/>
              </a:rPr>
              <a:t>時間約</a:t>
            </a:r>
            <a:r>
              <a:rPr lang="en-US" altLang="zh-TW" sz="2400" dirty="0">
                <a:solidFill>
                  <a:schemeClr val="tx1"/>
                </a:solidFill>
                <a:latin typeface="微軟正黑體" panose="020B0604030504040204" pitchFamily="34" charset="-120"/>
                <a:ea typeface="微軟正黑體" panose="020B0604030504040204" pitchFamily="34" charset="-120"/>
              </a:rPr>
              <a:t>25</a:t>
            </a:r>
            <a:r>
              <a:rPr lang="zh-TW" altLang="en-US" sz="2400" dirty="0">
                <a:solidFill>
                  <a:schemeClr val="tx1"/>
                </a:solidFill>
                <a:latin typeface="微軟正黑體" panose="020B0604030504040204" pitchFamily="34" charset="-120"/>
                <a:ea typeface="微軟正黑體" panose="020B0604030504040204" pitchFamily="34" charset="-120"/>
              </a:rPr>
              <a:t>分鐘</a:t>
            </a:r>
            <a:r>
              <a:rPr lang="zh-TW" altLang="en-US" sz="2400" dirty="0" smtClean="0">
                <a:solidFill>
                  <a:schemeClr val="tx1"/>
                </a:solidFill>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劇本</a:t>
            </a:r>
            <a:r>
              <a:rPr lang="zh-TW" altLang="en-US" sz="2400" dirty="0" smtClean="0">
                <a:solidFill>
                  <a:schemeClr val="tx1"/>
                </a:solidFill>
                <a:latin typeface="微軟正黑體" panose="020B0604030504040204" pitchFamily="34" charset="-120"/>
                <a:ea typeface="微軟正黑體" panose="020B0604030504040204" pitchFamily="34" charset="-120"/>
              </a:rPr>
              <a:t>之間</a:t>
            </a:r>
            <a:r>
              <a:rPr lang="zh-TW" altLang="en-US" sz="2400" dirty="0">
                <a:solidFill>
                  <a:schemeClr val="tx1"/>
                </a:solidFill>
                <a:latin typeface="微軟正黑體" panose="020B0604030504040204" pitchFamily="34" charset="-120"/>
                <a:ea typeface="微軟正黑體" panose="020B0604030504040204" pitchFamily="34" charset="-120"/>
              </a:rPr>
              <a:t>有短暫</a:t>
            </a:r>
            <a:r>
              <a:rPr lang="zh-TW" altLang="en-US" sz="2400" dirty="0" smtClean="0">
                <a:solidFill>
                  <a:schemeClr val="tx1"/>
                </a:solidFill>
                <a:latin typeface="微軟正黑體" panose="020B0604030504040204" pitchFamily="34" charset="-120"/>
                <a:ea typeface="微軟正黑體" panose="020B0604030504040204" pitchFamily="34" charset="-120"/>
              </a:rPr>
              <a:t>的</a:t>
            </a:r>
            <a:r>
              <a:rPr lang="zh-TW" altLang="en-US" sz="2400" dirty="0" smtClean="0">
                <a:latin typeface="微軟正黑體" panose="020B0604030504040204" pitchFamily="34" charset="-120"/>
                <a:ea typeface="微軟正黑體" panose="020B0604030504040204" pitchFamily="34" charset="-120"/>
              </a:rPr>
              <a:t>休</a:t>
            </a:r>
            <a:r>
              <a:rPr lang="zh-TW" altLang="en-US" sz="2400" dirty="0">
                <a:latin typeface="微軟正黑體" panose="020B0604030504040204" pitchFamily="34" charset="-120"/>
                <a:ea typeface="微軟正黑體" panose="020B0604030504040204" pitchFamily="34" charset="-120"/>
              </a:rPr>
              <a:t>息</a:t>
            </a:r>
            <a:r>
              <a:rPr lang="zh-TW" altLang="en-US" sz="2400" dirty="0" smtClean="0">
                <a:solidFill>
                  <a:schemeClr val="tx1"/>
                </a:solidFill>
                <a:latin typeface="微軟正黑體" panose="020B0604030504040204" pitchFamily="34" charset="-120"/>
                <a:ea typeface="微軟正黑體" panose="020B0604030504040204" pitchFamily="34" charset="-120"/>
              </a:rPr>
              <a:t>（</a:t>
            </a:r>
            <a:r>
              <a:rPr lang="zh-TW" altLang="en-US" sz="2400" dirty="0">
                <a:solidFill>
                  <a:schemeClr val="tx1"/>
                </a:solidFill>
                <a:latin typeface="微軟正黑體" panose="020B0604030504040204" pitchFamily="34" charset="-120"/>
                <a:ea typeface="微軟正黑體" panose="020B0604030504040204" pitchFamily="34" charset="-120"/>
              </a:rPr>
              <a:t>約</a:t>
            </a:r>
            <a:r>
              <a:rPr lang="en-US" altLang="zh-TW" sz="2400" dirty="0">
                <a:solidFill>
                  <a:schemeClr val="tx1"/>
                </a:solidFill>
                <a:latin typeface="微軟正黑體" panose="020B0604030504040204" pitchFamily="34" charset="-120"/>
                <a:ea typeface="微軟正黑體" panose="020B0604030504040204" pitchFamily="34" charset="-120"/>
              </a:rPr>
              <a:t>3</a:t>
            </a:r>
            <a:r>
              <a:rPr lang="zh-TW" altLang="en-US" sz="2400" dirty="0">
                <a:solidFill>
                  <a:schemeClr val="tx1"/>
                </a:solidFill>
                <a:latin typeface="微軟正黑體" panose="020B0604030504040204" pitchFamily="34" charset="-120"/>
                <a:ea typeface="微軟正黑體" panose="020B0604030504040204" pitchFamily="34" charset="-120"/>
              </a:rPr>
              <a:t>分鐘）。在每種情況下，要求參與者填寫一份簡短的</a:t>
            </a:r>
            <a:r>
              <a:rPr lang="zh-TW" altLang="en-US" sz="2400" dirty="0" smtClean="0">
                <a:solidFill>
                  <a:schemeClr val="tx1"/>
                </a:solidFill>
                <a:latin typeface="微軟正黑體" panose="020B0604030504040204" pitchFamily="34" charset="-120"/>
                <a:ea typeface="微軟正黑體" panose="020B0604030504040204" pitchFamily="34" charset="-120"/>
              </a:rPr>
              <a:t>問卷。</a:t>
            </a:r>
            <a:r>
              <a:rPr lang="zh-TW" altLang="en-US" sz="2400" dirty="0">
                <a:solidFill>
                  <a:schemeClr val="tx1"/>
                </a:solidFill>
                <a:latin typeface="微軟正黑體" panose="020B0604030504040204" pitchFamily="34" charset="-120"/>
                <a:ea typeface="微軟正黑體" panose="020B0604030504040204" pitchFamily="34" charset="-120"/>
              </a:rPr>
              <a:t>由於容易疲勞，參與者在兩個實驗日的每一天都完成了兩個條件。條件的順序被抵消了。</a:t>
            </a:r>
            <a:r>
              <a:rPr lang="en-US" altLang="zh-TW" dirty="0">
                <a:solidFill>
                  <a:schemeClr val="tx1"/>
                </a:solidFill>
                <a:latin typeface="微軟正黑體" panose="020B0604030504040204" pitchFamily="34" charset="-120"/>
                <a:ea typeface="微軟正黑體" panose="020B0604030504040204" pitchFamily="34" charset="-120"/>
              </a:rPr>
              <a:t/>
            </a:r>
            <a:br>
              <a:rPr lang="en-US" altLang="zh-TW" dirty="0">
                <a:solidFill>
                  <a:schemeClr val="tx1"/>
                </a:solidFill>
                <a:latin typeface="微軟正黑體" panose="020B0604030504040204" pitchFamily="34" charset="-120"/>
                <a:ea typeface="微軟正黑體" panose="020B0604030504040204" pitchFamily="34" charset="-120"/>
              </a:rPr>
            </a:br>
            <a:endParaRPr lang="en-US" altLang="zh-TW" dirty="0">
              <a:solidFill>
                <a:schemeClr val="tx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xmlns="" id="{E22147C5-7320-492C-A16F-77E4F034BB6C}"/>
              </a:ext>
            </a:extLst>
          </p:cNvPr>
          <p:cNvSpPr txBox="1"/>
          <p:nvPr/>
        </p:nvSpPr>
        <p:spPr>
          <a:xfrm>
            <a:off x="212437" y="138545"/>
            <a:ext cx="3033203"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2. Method-</a:t>
            </a:r>
            <a:r>
              <a:rPr lang="zh-TW" altLang="en-US" sz="2400" dirty="0">
                <a:latin typeface="微軟正黑體" panose="020B0604030504040204" pitchFamily="34" charset="-120"/>
                <a:ea typeface="微軟正黑體" panose="020B0604030504040204" pitchFamily="34" charset="-120"/>
              </a:rPr>
              <a:t>研究流程</a:t>
            </a:r>
          </a:p>
        </p:txBody>
      </p:sp>
    </p:spTree>
    <p:extLst>
      <p:ext uri="{BB962C8B-B14F-4D97-AF65-F5344CB8AC3E}">
        <p14:creationId xmlns:p14="http://schemas.microsoft.com/office/powerpoint/2010/main" val="560144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群組 10">
            <a:extLst>
              <a:ext uri="{FF2B5EF4-FFF2-40B4-BE49-F238E27FC236}">
                <a16:creationId xmlns:a16="http://schemas.microsoft.com/office/drawing/2014/main" xmlns="" id="{6CC6AF78-581D-4930-A2F8-30B3867ABE6A}"/>
              </a:ext>
            </a:extLst>
          </p:cNvPr>
          <p:cNvGrpSpPr/>
          <p:nvPr/>
        </p:nvGrpSpPr>
        <p:grpSpPr>
          <a:xfrm>
            <a:off x="7085357" y="435550"/>
            <a:ext cx="6251798" cy="7589504"/>
            <a:chOff x="7085357" y="435550"/>
            <a:chExt cx="6251798" cy="7589504"/>
          </a:xfrm>
        </p:grpSpPr>
        <p:sp>
          <p:nvSpPr>
            <p:cNvPr id="12" name="橢圓 11">
              <a:extLst>
                <a:ext uri="{FF2B5EF4-FFF2-40B4-BE49-F238E27FC236}">
                  <a16:creationId xmlns:a16="http://schemas.microsoft.com/office/drawing/2014/main" xmlns="" id="{5358C973-8CCE-4CB0-A33F-9751053E00E9}"/>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13" name="橢圓 12">
              <a:extLst>
                <a:ext uri="{FF2B5EF4-FFF2-40B4-BE49-F238E27FC236}">
                  <a16:creationId xmlns:a16="http://schemas.microsoft.com/office/drawing/2014/main" xmlns="" id="{840C0E6D-2ED7-4CC6-9644-B69C1E863078}"/>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4" name="橢圓 13">
              <a:extLst>
                <a:ext uri="{FF2B5EF4-FFF2-40B4-BE49-F238E27FC236}">
                  <a16:creationId xmlns:a16="http://schemas.microsoft.com/office/drawing/2014/main" xmlns="" id="{E416D09A-3732-46CB-A058-4947076929B4}"/>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5" name="橢圓 14">
              <a:extLst>
                <a:ext uri="{FF2B5EF4-FFF2-40B4-BE49-F238E27FC236}">
                  <a16:creationId xmlns:a16="http://schemas.microsoft.com/office/drawing/2014/main" xmlns="" id="{B710BD44-9131-4F63-8E24-E43D082AF84E}"/>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6" name="內容版面配置區 2">
            <a:extLst>
              <a:ext uri="{FF2B5EF4-FFF2-40B4-BE49-F238E27FC236}">
                <a16:creationId xmlns:a16="http://schemas.microsoft.com/office/drawing/2014/main" xmlns="" id="{4EDA3DB1-5AA7-4D9E-8ABD-FB9DEBD21392}"/>
              </a:ext>
            </a:extLst>
          </p:cNvPr>
          <p:cNvSpPr txBox="1">
            <a:spLocks/>
          </p:cNvSpPr>
          <p:nvPr/>
        </p:nvSpPr>
        <p:spPr>
          <a:xfrm>
            <a:off x="1148281" y="841907"/>
            <a:ext cx="10058400" cy="2975022"/>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50000"/>
              </a:lnSpc>
              <a:buFont typeface="Wingdings" panose="05000000000000000000" pitchFamily="2" charset="2"/>
              <a:buChar char="l"/>
            </a:pPr>
            <a:endParaRPr lang="zh-TW" altLang="en-US" dirty="0">
              <a:latin typeface="微軟正黑體" panose="020B0604030504040204" pitchFamily="34" charset="-120"/>
              <a:ea typeface="微軟正黑體" panose="020B0604030504040204" pitchFamily="34" charset="-120"/>
            </a:endParaRPr>
          </a:p>
        </p:txBody>
      </p:sp>
      <p:pic>
        <p:nvPicPr>
          <p:cNvPr id="4" name="圖片 3">
            <a:extLst>
              <a:ext uri="{FF2B5EF4-FFF2-40B4-BE49-F238E27FC236}">
                <a16:creationId xmlns:a16="http://schemas.microsoft.com/office/drawing/2014/main" xmlns="" id="{E48AFB93-E111-4E9F-BA74-602610DF9951}"/>
              </a:ext>
            </a:extLst>
          </p:cNvPr>
          <p:cNvPicPr/>
          <p:nvPr/>
        </p:nvPicPr>
        <p:blipFill>
          <a:blip r:embed="rId2"/>
          <a:stretch>
            <a:fillRect/>
          </a:stretch>
        </p:blipFill>
        <p:spPr>
          <a:xfrm>
            <a:off x="103080" y="655564"/>
            <a:ext cx="11985839" cy="3500800"/>
          </a:xfrm>
          <a:prstGeom prst="rect">
            <a:avLst/>
          </a:prstGeom>
        </p:spPr>
      </p:pic>
      <p:sp>
        <p:nvSpPr>
          <p:cNvPr id="3" name="文字方塊 2">
            <a:extLst>
              <a:ext uri="{FF2B5EF4-FFF2-40B4-BE49-F238E27FC236}">
                <a16:creationId xmlns:a16="http://schemas.microsoft.com/office/drawing/2014/main" xmlns="" id="{2743A0D7-A2C7-4D9D-B261-194293796EA5}"/>
              </a:ext>
            </a:extLst>
          </p:cNvPr>
          <p:cNvSpPr txBox="1"/>
          <p:nvPr/>
        </p:nvSpPr>
        <p:spPr>
          <a:xfrm>
            <a:off x="366345" y="4156364"/>
            <a:ext cx="11154352" cy="276999"/>
          </a:xfrm>
          <a:prstGeom prst="rect">
            <a:avLst/>
          </a:prstGeom>
          <a:noFill/>
        </p:spPr>
        <p:txBody>
          <a:bodyPr wrap="square" rtlCol="0">
            <a:spAutoFit/>
          </a:bodyPr>
          <a:lstStyle/>
          <a:p>
            <a:r>
              <a:rPr lang="zh-TW" altLang="en-US" sz="1200" dirty="0">
                <a:latin typeface="微軟正黑體" panose="020B0604030504040204" pitchFamily="34" charset="-120"/>
                <a:ea typeface="微軟正黑體" panose="020B0604030504040204" pitchFamily="34" charset="-120"/>
              </a:rPr>
              <a:t>圖</a:t>
            </a:r>
            <a:r>
              <a:rPr lang="en-US" altLang="zh-TW" sz="1200" dirty="0">
                <a:latin typeface="微軟正黑體" panose="020B0604030504040204" pitchFamily="34" charset="-120"/>
                <a:ea typeface="微軟正黑體" panose="020B0604030504040204" pitchFamily="34" charset="-120"/>
              </a:rPr>
              <a:t>2 </a:t>
            </a:r>
            <a:r>
              <a:rPr lang="zh-TW" altLang="en-US" sz="1200" dirty="0">
                <a:latin typeface="微軟正黑體" panose="020B0604030504040204" pitchFamily="34" charset="-120"/>
                <a:ea typeface="微軟正黑體" panose="020B0604030504040204" pitchFamily="34" charset="-120"/>
              </a:rPr>
              <a:t>駕駛性能指標：（</a:t>
            </a:r>
            <a:r>
              <a:rPr lang="en-US" altLang="zh-TW" sz="1200" dirty="0">
                <a:latin typeface="微軟正黑體" panose="020B0604030504040204" pitchFamily="34" charset="-120"/>
                <a:ea typeface="微軟正黑體" panose="020B0604030504040204" pitchFamily="34" charset="-120"/>
              </a:rPr>
              <a:t>1</a:t>
            </a:r>
            <a:r>
              <a:rPr lang="zh-TW" altLang="en-US" sz="1200" dirty="0">
                <a:latin typeface="微軟正黑體" panose="020B0604030504040204" pitchFamily="34" charset="-120"/>
                <a:ea typeface="微軟正黑體" panose="020B0604030504040204" pitchFamily="34" charset="-120"/>
              </a:rPr>
              <a:t>）反應時間、（</a:t>
            </a:r>
            <a:r>
              <a:rPr lang="en-US" altLang="zh-TW" sz="1200" dirty="0">
                <a:latin typeface="微軟正黑體" panose="020B0604030504040204" pitchFamily="34" charset="-120"/>
                <a:ea typeface="微軟正黑體" panose="020B0604030504040204" pitchFamily="34" charset="-120"/>
              </a:rPr>
              <a:t>2</a:t>
            </a:r>
            <a:r>
              <a:rPr lang="zh-TW" altLang="en-US" sz="1200" dirty="0">
                <a:latin typeface="微軟正黑體" panose="020B0604030504040204" pitchFamily="34" charset="-120"/>
                <a:ea typeface="微軟正黑體" panose="020B0604030504040204" pitchFamily="34" charset="-120"/>
              </a:rPr>
              <a:t>）從轉向開始到越線的時間、（</a:t>
            </a:r>
            <a:r>
              <a:rPr lang="en-US" altLang="zh-TW" sz="1200" dirty="0">
                <a:latin typeface="微軟正黑體" panose="020B0604030504040204" pitchFamily="34" charset="-120"/>
                <a:ea typeface="微軟正黑體" panose="020B0604030504040204" pitchFamily="34" charset="-120"/>
              </a:rPr>
              <a:t>3</a:t>
            </a:r>
            <a:r>
              <a:rPr lang="zh-TW" altLang="en-US" sz="1200" dirty="0">
                <a:latin typeface="微軟正黑體" panose="020B0604030504040204" pitchFamily="34" charset="-120"/>
                <a:ea typeface="微軟正黑體" panose="020B0604030504040204" pitchFamily="34" charset="-120"/>
              </a:rPr>
              <a:t>）從轉向開始到越線的轉向角變化，以及（</a:t>
            </a:r>
            <a:r>
              <a:rPr lang="en-US" altLang="zh-TW" sz="1200" dirty="0">
                <a:latin typeface="微軟正黑體" panose="020B0604030504040204" pitchFamily="34" charset="-120"/>
                <a:ea typeface="微軟正黑體" panose="020B0604030504040204" pitchFamily="34" charset="-120"/>
              </a:rPr>
              <a:t>4</a:t>
            </a:r>
            <a:r>
              <a:rPr lang="zh-TW" altLang="en-US" sz="1200" dirty="0">
                <a:latin typeface="微軟正黑體" panose="020B0604030504040204" pitchFamily="34" charset="-120"/>
                <a:ea typeface="微軟正黑體" panose="020B0604030504040204" pitchFamily="34" charset="-120"/>
              </a:rPr>
              <a:t>）越線後的轉向角變化。</a:t>
            </a:r>
          </a:p>
        </p:txBody>
      </p:sp>
      <p:sp>
        <p:nvSpPr>
          <p:cNvPr id="9" name="文字方塊 8">
            <a:extLst>
              <a:ext uri="{FF2B5EF4-FFF2-40B4-BE49-F238E27FC236}">
                <a16:creationId xmlns:a16="http://schemas.microsoft.com/office/drawing/2014/main" xmlns="" id="{CEE3FA78-BB2B-434A-AD7C-99E6B24A2BED}"/>
              </a:ext>
            </a:extLst>
          </p:cNvPr>
          <p:cNvSpPr txBox="1"/>
          <p:nvPr/>
        </p:nvSpPr>
        <p:spPr>
          <a:xfrm>
            <a:off x="351548" y="4758252"/>
            <a:ext cx="11526416" cy="1200329"/>
          </a:xfrm>
          <a:prstGeom prst="rect">
            <a:avLst/>
          </a:prstGeom>
          <a:noFill/>
        </p:spPr>
        <p:txBody>
          <a:bodyPr wrap="square">
            <a:spAutoFit/>
          </a:bodyPr>
          <a:lstStyle/>
          <a:p>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計算出四個時間過程，如圖</a:t>
            </a:r>
            <a:r>
              <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2</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所示：（</a:t>
            </a:r>
            <a:r>
              <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1</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）從</a:t>
            </a:r>
            <a:r>
              <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TOR</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到轉向開始</a:t>
            </a:r>
            <a:r>
              <a:rPr lang="zh-TW" altLang="zh-TW" sz="2400" dirty="0" smtClean="0">
                <a:effectLst/>
                <a:latin typeface="Times New Roman" panose="02020603050405020304" pitchFamily="18" charset="0"/>
                <a:ea typeface="微軟正黑體" panose="020B0604030504040204" pitchFamily="34" charset="-120"/>
                <a:cs typeface="Times New Roman" panose="02020603050405020304" pitchFamily="18" charset="0"/>
              </a:rPr>
              <a:t>的</a:t>
            </a:r>
            <a:r>
              <a:rPr lang="zh-TW" altLang="en-US" sz="2400" dirty="0" smtClean="0">
                <a:effectLst/>
                <a:latin typeface="Times New Roman" panose="02020603050405020304" pitchFamily="18" charset="0"/>
                <a:ea typeface="微軟正黑體" panose="020B0604030504040204" pitchFamily="34" charset="-120"/>
                <a:cs typeface="Times New Roman" panose="02020603050405020304" pitchFamily="18" charset="0"/>
              </a:rPr>
              <a:t>反</a:t>
            </a:r>
            <a:r>
              <a:rPr lang="zh-TW" altLang="zh-TW" sz="2400" dirty="0" smtClean="0">
                <a:effectLst/>
                <a:latin typeface="Times New Roman" panose="02020603050405020304" pitchFamily="18" charset="0"/>
                <a:ea typeface="微軟正黑體" panose="020B0604030504040204" pitchFamily="34" charset="-120"/>
                <a:cs typeface="Times New Roman" panose="02020603050405020304" pitchFamily="18" charset="0"/>
              </a:rPr>
              <a:t>應</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時間（以下稱為</a:t>
            </a:r>
            <a:r>
              <a:rPr lang="en-US" altLang="zh-TW" sz="2400" dirty="0" smtClean="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反</a:t>
            </a:r>
            <a:r>
              <a:rPr lang="zh-TW" altLang="zh-TW" sz="2400" dirty="0" smtClean="0">
                <a:effectLst/>
                <a:latin typeface="Times New Roman" panose="02020603050405020304" pitchFamily="18" charset="0"/>
                <a:ea typeface="微軟正黑體" panose="020B0604030504040204" pitchFamily="34" charset="-120"/>
                <a:cs typeface="Times New Roman" panose="02020603050405020304" pitchFamily="18" charset="0"/>
              </a:rPr>
              <a:t>應</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時間</a:t>
            </a:r>
            <a:r>
              <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2</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）從轉向開始到越線的時間</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 3</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）從轉向開始到車道交叉的轉向角變化，以及（</a:t>
            </a:r>
            <a:r>
              <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4</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）車道交叉後的轉向角變化，在車道交叉後</a:t>
            </a:r>
            <a:r>
              <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5s</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計算。</a:t>
            </a:r>
            <a:endPar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0" name="文字方塊 9">
            <a:extLst>
              <a:ext uri="{FF2B5EF4-FFF2-40B4-BE49-F238E27FC236}">
                <a16:creationId xmlns:a16="http://schemas.microsoft.com/office/drawing/2014/main" xmlns="" id="{4EB865F1-08B2-4941-B071-F575C4BA1041}"/>
              </a:ext>
            </a:extLst>
          </p:cNvPr>
          <p:cNvSpPr txBox="1"/>
          <p:nvPr/>
        </p:nvSpPr>
        <p:spPr>
          <a:xfrm>
            <a:off x="212437" y="138545"/>
            <a:ext cx="3033203"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2. </a:t>
            </a:r>
            <a:r>
              <a:rPr lang="en-US" altLang="zh-TW" sz="2400" dirty="0" smtClean="0">
                <a:latin typeface="微軟正黑體" panose="020B0604030504040204" pitchFamily="34" charset="-120"/>
                <a:ea typeface="微軟正黑體" panose="020B0604030504040204" pitchFamily="34" charset="-120"/>
              </a:rPr>
              <a:t>Method-</a:t>
            </a:r>
            <a:r>
              <a:rPr lang="zh-TW" altLang="en-US" sz="2400" dirty="0" smtClean="0">
                <a:latin typeface="微軟正黑體" panose="020B0604030504040204" pitchFamily="34" charset="-120"/>
                <a:ea typeface="微軟正黑體" panose="020B0604030504040204" pitchFamily="34" charset="-120"/>
              </a:rPr>
              <a:t>數據收</a:t>
            </a:r>
            <a:r>
              <a:rPr lang="zh-TW" altLang="en-US" sz="2400" dirty="0">
                <a:latin typeface="微軟正黑體" panose="020B0604030504040204" pitchFamily="34" charset="-120"/>
                <a:ea typeface="微軟正黑體" panose="020B0604030504040204" pitchFamily="34" charset="-120"/>
              </a:rPr>
              <a:t>集</a:t>
            </a:r>
          </a:p>
        </p:txBody>
      </p:sp>
    </p:spTree>
    <p:extLst>
      <p:ext uri="{BB962C8B-B14F-4D97-AF65-F5344CB8AC3E}">
        <p14:creationId xmlns:p14="http://schemas.microsoft.com/office/powerpoint/2010/main" val="3521114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a:extLst>
              <a:ext uri="{FF2B5EF4-FFF2-40B4-BE49-F238E27FC236}">
                <a16:creationId xmlns:a16="http://schemas.microsoft.com/office/drawing/2014/main" xmlns="" id="{45A9A6F0-2B6F-46B2-9BDA-FE213AFBA2D6}"/>
              </a:ext>
            </a:extLst>
          </p:cNvPr>
          <p:cNvSpPr txBox="1"/>
          <p:nvPr/>
        </p:nvSpPr>
        <p:spPr>
          <a:xfrm>
            <a:off x="212437" y="138545"/>
            <a:ext cx="3033203"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2. Method-</a:t>
            </a:r>
            <a:r>
              <a:rPr lang="zh-TW" altLang="en-US" sz="2400" dirty="0">
                <a:latin typeface="微軟正黑體" panose="020B0604030504040204" pitchFamily="34" charset="-120"/>
                <a:ea typeface="微軟正黑體" panose="020B0604030504040204" pitchFamily="34" charset="-120"/>
              </a:rPr>
              <a:t>主觀評分</a:t>
            </a:r>
            <a:endParaRPr lang="en-US" altLang="zh-TW" sz="2400" dirty="0">
              <a:latin typeface="微軟正黑體" panose="020B0604030504040204" pitchFamily="34" charset="-120"/>
              <a:ea typeface="微軟正黑體" panose="020B0604030504040204" pitchFamily="34" charset="-120"/>
            </a:endParaRPr>
          </a:p>
        </p:txBody>
      </p:sp>
      <p:grpSp>
        <p:nvGrpSpPr>
          <p:cNvPr id="20" name="群組 19">
            <a:extLst>
              <a:ext uri="{FF2B5EF4-FFF2-40B4-BE49-F238E27FC236}">
                <a16:creationId xmlns:a16="http://schemas.microsoft.com/office/drawing/2014/main" xmlns="" id="{012BD2D6-7F19-479A-9CB0-9B11B53A0431}"/>
              </a:ext>
            </a:extLst>
          </p:cNvPr>
          <p:cNvGrpSpPr/>
          <p:nvPr/>
        </p:nvGrpSpPr>
        <p:grpSpPr>
          <a:xfrm>
            <a:off x="1901044" y="928771"/>
            <a:ext cx="6568701" cy="738664"/>
            <a:chOff x="81481" y="841907"/>
            <a:chExt cx="6568701" cy="738664"/>
          </a:xfrm>
        </p:grpSpPr>
        <p:sp>
          <p:nvSpPr>
            <p:cNvPr id="11" name="文字方塊 10">
              <a:extLst>
                <a:ext uri="{FF2B5EF4-FFF2-40B4-BE49-F238E27FC236}">
                  <a16:creationId xmlns:a16="http://schemas.microsoft.com/office/drawing/2014/main" xmlns="" id="{F49354A7-7897-48B4-ADD1-D6F3B44C7F6D}"/>
                </a:ext>
              </a:extLst>
            </p:cNvPr>
            <p:cNvSpPr txBox="1"/>
            <p:nvPr/>
          </p:nvSpPr>
          <p:spPr>
            <a:xfrm>
              <a:off x="81481" y="841907"/>
              <a:ext cx="6568701" cy="369332"/>
            </a:xfrm>
            <a:prstGeom prst="rect">
              <a:avLst/>
            </a:prstGeom>
            <a:noFill/>
          </p:spPr>
          <p:txBody>
            <a:bodyPr wrap="square">
              <a:spAutoFit/>
            </a:bodyPr>
            <a:lstStyle/>
            <a:p>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參與者使用視覺模擬量表（</a:t>
              </a:r>
              <a:r>
                <a:rPr lang="en-US" altLang="zh-TW" sz="1800" dirty="0">
                  <a:effectLst/>
                  <a:latin typeface="Times New Roman" panose="02020603050405020304" pitchFamily="18" charset="0"/>
                  <a:ea typeface="微軟正黑體" panose="020B0604030504040204" pitchFamily="34" charset="-120"/>
                </a:rPr>
                <a:t>VAS</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非駕駛相關任務的難易程度</a:t>
              </a:r>
              <a:endPar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4" name="矩形 13">
              <a:extLst>
                <a:ext uri="{FF2B5EF4-FFF2-40B4-BE49-F238E27FC236}">
                  <a16:creationId xmlns:a16="http://schemas.microsoft.com/office/drawing/2014/main" xmlns="" id="{4D5F8D5F-177C-41DF-9F72-B9717FCD62B4}"/>
                </a:ext>
              </a:extLst>
            </p:cNvPr>
            <p:cNvSpPr/>
            <p:nvPr/>
          </p:nvSpPr>
          <p:spPr>
            <a:xfrm>
              <a:off x="212437" y="1211239"/>
              <a:ext cx="2336799" cy="369332"/>
            </a:xfrm>
            <a:prstGeom prst="rect">
              <a:avLst/>
            </a:prstGeom>
            <a:solidFill>
              <a:srgbClr val="F8B3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非常容易</a:t>
              </a:r>
              <a:r>
                <a:rPr lang="en-US" altLang="zh-TW"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b="1" dirty="0"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0)</a:t>
              </a:r>
              <a:endParaRPr lang="zh-TW" altLang="en-US"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5" name="矩形 14">
              <a:extLst>
                <a:ext uri="{FF2B5EF4-FFF2-40B4-BE49-F238E27FC236}">
                  <a16:creationId xmlns:a16="http://schemas.microsoft.com/office/drawing/2014/main" xmlns="" id="{290BA9EF-9583-4704-8154-6912651EAE51}"/>
                </a:ext>
              </a:extLst>
            </p:cNvPr>
            <p:cNvSpPr/>
            <p:nvPr/>
          </p:nvSpPr>
          <p:spPr>
            <a:xfrm>
              <a:off x="4216401" y="1211239"/>
              <a:ext cx="2336799" cy="369332"/>
            </a:xfrm>
            <a:prstGeom prst="rect">
              <a:avLst/>
            </a:prstGeom>
            <a:solidFill>
              <a:srgbClr val="F8B3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非常困難</a:t>
              </a:r>
              <a:r>
                <a:rPr lang="en-US" altLang="zh-TW"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b="1" dirty="0" smtClean="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rPr>
                <a:t>100)</a:t>
              </a:r>
              <a:endParaRPr lang="zh-TW" altLang="en-US" b="1"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cxnSp>
          <p:nvCxnSpPr>
            <p:cNvPr id="17" name="直線單箭頭接點 16">
              <a:extLst>
                <a:ext uri="{FF2B5EF4-FFF2-40B4-BE49-F238E27FC236}">
                  <a16:creationId xmlns:a16="http://schemas.microsoft.com/office/drawing/2014/main" xmlns="" id="{5133DF5E-3106-4F07-91D4-76B779ED9108}"/>
                </a:ext>
              </a:extLst>
            </p:cNvPr>
            <p:cNvCxnSpPr>
              <a:stCxn id="14" idx="3"/>
              <a:endCxn id="15" idx="1"/>
            </p:cNvCxnSpPr>
            <p:nvPr/>
          </p:nvCxnSpPr>
          <p:spPr>
            <a:xfrm>
              <a:off x="2549236" y="1395905"/>
              <a:ext cx="1667165"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8" name="文字方塊 17">
            <a:extLst>
              <a:ext uri="{FF2B5EF4-FFF2-40B4-BE49-F238E27FC236}">
                <a16:creationId xmlns:a16="http://schemas.microsoft.com/office/drawing/2014/main" xmlns="" id="{8C131DC0-91F1-480D-BC7D-9C8D36E6DAB1}"/>
              </a:ext>
            </a:extLst>
          </p:cNvPr>
          <p:cNvSpPr txBox="1"/>
          <p:nvPr/>
        </p:nvSpPr>
        <p:spPr>
          <a:xfrm>
            <a:off x="212436" y="2055091"/>
            <a:ext cx="3033203"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2. Method-</a:t>
            </a:r>
            <a:r>
              <a:rPr lang="zh-TW" altLang="en-US" sz="2400" dirty="0">
                <a:latin typeface="微軟正黑體" panose="020B0604030504040204" pitchFamily="34" charset="-120"/>
                <a:ea typeface="微軟正黑體" panose="020B0604030504040204" pitchFamily="34" charset="-120"/>
              </a:rPr>
              <a:t>統計分析</a:t>
            </a:r>
            <a:endParaRPr lang="en-US" altLang="zh-TW" sz="2400" dirty="0">
              <a:latin typeface="微軟正黑體" panose="020B0604030504040204" pitchFamily="34" charset="-120"/>
              <a:ea typeface="微軟正黑體" panose="020B0604030504040204" pitchFamily="34" charset="-120"/>
            </a:endParaRPr>
          </a:p>
        </p:txBody>
      </p:sp>
      <p:sp>
        <p:nvSpPr>
          <p:cNvPr id="19" name="文字方塊 18">
            <a:extLst>
              <a:ext uri="{FF2B5EF4-FFF2-40B4-BE49-F238E27FC236}">
                <a16:creationId xmlns:a16="http://schemas.microsoft.com/office/drawing/2014/main" xmlns="" id="{54C9CB5E-7150-42CC-AB01-F23A22E1D214}"/>
              </a:ext>
            </a:extLst>
          </p:cNvPr>
          <p:cNvSpPr txBox="1"/>
          <p:nvPr/>
        </p:nvSpPr>
        <p:spPr>
          <a:xfrm>
            <a:off x="2032000" y="2516756"/>
            <a:ext cx="4750018" cy="3877985"/>
          </a:xfrm>
          <a:prstGeom prst="rect">
            <a:avLst/>
          </a:prstGeom>
          <a:noFill/>
        </p:spPr>
        <p:txBody>
          <a:bodyPr wrap="none" rtlCol="0">
            <a:spAutoFit/>
          </a:bodyPr>
          <a:lstStyle/>
          <a:p>
            <a:pPr marL="342900" indent="-342900">
              <a:lnSpc>
                <a:spcPct val="150000"/>
              </a:lnSpc>
              <a:buFont typeface="+mj-lt"/>
              <a:buAutoNum type="arabicPeriod"/>
            </a:pPr>
            <a:r>
              <a:rPr lang="en-US" altLang="zh-TW" sz="2400" dirty="0">
                <a:latin typeface="Times New Roman" panose="02020603050405020304" pitchFamily="18" charset="0"/>
                <a:ea typeface="微軟正黑體" panose="020B0604030504040204" pitchFamily="34" charset="-120"/>
              </a:rPr>
              <a:t>Stata</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dirty="0">
                <a:latin typeface="Times New Roman" panose="02020603050405020304" pitchFamily="18" charset="0"/>
                <a:ea typeface="微軟正黑體" panose="020B0604030504040204" pitchFamily="34" charset="-120"/>
              </a:rPr>
              <a:t>14.0</a:t>
            </a:r>
            <a:endParaRPr lang="en-US" altLang="zh-TW"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50000"/>
              </a:lnSpc>
              <a:buFont typeface="+mj-lt"/>
              <a:buAutoNum type="arabicPeriod"/>
            </a:pP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配對</a:t>
            </a:r>
            <a:r>
              <a:rPr lang="en-US" altLang="zh-TW" sz="2400" dirty="0">
                <a:effectLst/>
                <a:latin typeface="Times New Roman" panose="02020603050405020304" pitchFamily="18" charset="0"/>
                <a:ea typeface="微軟正黑體" panose="020B0604030504040204" pitchFamily="34" charset="-120"/>
              </a:rPr>
              <a:t>t</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檢</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定</a:t>
            </a:r>
            <a:endPar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50000"/>
              </a:lnSpc>
              <a:buFont typeface="+mj-lt"/>
              <a:buAutoNum type="arabicPeriod"/>
            </a:pP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多級混合效應線性回歸</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以駕駛性能指數作為結果變</a:t>
            </a:r>
            <a:r>
              <a:rPr lang="zh-TW"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量，</a:t>
            </a:r>
            <a:r>
              <a:rPr lang="en-US"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固定因素</a:t>
            </a:r>
            <a:r>
              <a:rPr lang="zh-TW" altLang="en-US"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條件</a:t>
            </a:r>
            <a:r>
              <a:rPr lang="zh-TW"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rPr>
              <a:t>0</a:t>
            </a:r>
            <a:r>
              <a:rPr lang="zh-TW"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：無任務</a:t>
            </a:r>
            <a:r>
              <a:rPr lang="zh-TW" altLang="en-US"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rPr>
              <a:t>1</a:t>
            </a:r>
            <a:r>
              <a:rPr lang="zh-TW"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：簡單</a:t>
            </a:r>
            <a:r>
              <a:rPr lang="zh-TW" altLang="en-US"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rPr>
              <a:t>2</a:t>
            </a:r>
            <a:r>
              <a:rPr lang="zh-TW"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：困難）</a:t>
            </a:r>
            <a:r>
              <a:rPr lang="zh-TW" altLang="en-US"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隨機因素</a:t>
            </a:r>
            <a:r>
              <a:rPr lang="zh-TW" altLang="en-US"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主題（分配給每個參與者的個人密碼）</a:t>
            </a:r>
            <a:r>
              <a:rPr lang="zh-TW" altLang="en-US"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混淆因素</a:t>
            </a:r>
            <a:r>
              <a:rPr lang="zh-TW" altLang="en-US"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sz="1400" dirty="0">
                <a:solidFill>
                  <a:schemeClr val="tx1">
                    <a:lumMod val="65000"/>
                    <a:lumOff val="35000"/>
                  </a:schemeClr>
                </a:solidFill>
                <a:latin typeface="Times New Roman" panose="02020603050405020304" pitchFamily="18" charset="0"/>
                <a:ea typeface="微軟正黑體" panose="020B0604030504040204" pitchFamily="34" charset="-120"/>
                <a:cs typeface="Times New Roman" panose="02020603050405020304" pitchFamily="18" charset="0"/>
              </a:rPr>
              <a:t>輸入</a:t>
            </a:r>
            <a:r>
              <a:rPr lang="zh-TW"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條件的順序。</a:t>
            </a:r>
            <a:r>
              <a:rPr lang="en-US"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a:t>
            </a:r>
            <a:br>
              <a:rPr lang="en-US" altLang="zh-TW" sz="1400" dirty="0">
                <a:solidFill>
                  <a:schemeClr val="tx1">
                    <a:lumMod val="65000"/>
                    <a:lumOff val="3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b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構建駕駛性能指標</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為結果變量，</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b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非駕駛相關任務的主觀難度為固定</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因數。</a:t>
            </a:r>
            <a:endPar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endParaRPr>
          </a:p>
        </p:txBody>
      </p:sp>
      <p:grpSp>
        <p:nvGrpSpPr>
          <p:cNvPr id="21" name="群組 20">
            <a:extLst>
              <a:ext uri="{FF2B5EF4-FFF2-40B4-BE49-F238E27FC236}">
                <a16:creationId xmlns:a16="http://schemas.microsoft.com/office/drawing/2014/main" xmlns="" id="{E949EE01-96B7-431F-8C81-8C3F86A37A86}"/>
              </a:ext>
            </a:extLst>
          </p:cNvPr>
          <p:cNvGrpSpPr/>
          <p:nvPr/>
        </p:nvGrpSpPr>
        <p:grpSpPr>
          <a:xfrm>
            <a:off x="7085357" y="435550"/>
            <a:ext cx="6251798" cy="7589504"/>
            <a:chOff x="7085357" y="435550"/>
            <a:chExt cx="6251798" cy="7589504"/>
          </a:xfrm>
        </p:grpSpPr>
        <p:sp>
          <p:nvSpPr>
            <p:cNvPr id="22" name="橢圓 21">
              <a:extLst>
                <a:ext uri="{FF2B5EF4-FFF2-40B4-BE49-F238E27FC236}">
                  <a16:creationId xmlns:a16="http://schemas.microsoft.com/office/drawing/2014/main" xmlns="" id="{33AE8C08-BC59-4163-A368-7FD4FE7A7C1A}"/>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23" name="橢圓 22">
              <a:extLst>
                <a:ext uri="{FF2B5EF4-FFF2-40B4-BE49-F238E27FC236}">
                  <a16:creationId xmlns:a16="http://schemas.microsoft.com/office/drawing/2014/main" xmlns="" id="{540A2CBB-386C-4817-9243-89FDFB14DA18}"/>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24" name="橢圓 23">
              <a:extLst>
                <a:ext uri="{FF2B5EF4-FFF2-40B4-BE49-F238E27FC236}">
                  <a16:creationId xmlns:a16="http://schemas.microsoft.com/office/drawing/2014/main" xmlns="" id="{02CC2803-B6F8-41C4-83D5-0D805F569283}"/>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25" name="橢圓 24">
              <a:extLst>
                <a:ext uri="{FF2B5EF4-FFF2-40B4-BE49-F238E27FC236}">
                  <a16:creationId xmlns:a16="http://schemas.microsoft.com/office/drawing/2014/main" xmlns="" id="{C1C9B9DA-8B1D-4FAC-9DBC-D4FF76174E75}"/>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Tree>
    <p:extLst>
      <p:ext uri="{BB962C8B-B14F-4D97-AF65-F5344CB8AC3E}">
        <p14:creationId xmlns:p14="http://schemas.microsoft.com/office/powerpoint/2010/main" val="341909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群組 7">
            <a:extLst>
              <a:ext uri="{FF2B5EF4-FFF2-40B4-BE49-F238E27FC236}">
                <a16:creationId xmlns:a16="http://schemas.microsoft.com/office/drawing/2014/main" xmlns="" id="{A6CD1B44-D9A2-49C8-A2A0-43053A40FA91}"/>
              </a:ext>
            </a:extLst>
          </p:cNvPr>
          <p:cNvGrpSpPr/>
          <p:nvPr/>
        </p:nvGrpSpPr>
        <p:grpSpPr>
          <a:xfrm>
            <a:off x="7085357" y="435550"/>
            <a:ext cx="6251798" cy="7589504"/>
            <a:chOff x="7085357" y="435550"/>
            <a:chExt cx="6251798" cy="7589504"/>
          </a:xfrm>
        </p:grpSpPr>
        <p:sp>
          <p:nvSpPr>
            <p:cNvPr id="5" name="橢圓 4">
              <a:extLst>
                <a:ext uri="{FF2B5EF4-FFF2-40B4-BE49-F238E27FC236}">
                  <a16:creationId xmlns:a16="http://schemas.microsoft.com/office/drawing/2014/main" xmlns="" id="{7E4FCBEE-BB1A-402C-B558-2E80046A0F0B}"/>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6" name="橢圓 5">
              <a:extLst>
                <a:ext uri="{FF2B5EF4-FFF2-40B4-BE49-F238E27FC236}">
                  <a16:creationId xmlns:a16="http://schemas.microsoft.com/office/drawing/2014/main" xmlns="" id="{2D62FAD5-F358-48A0-B0F4-25609F8525AC}"/>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橢圓 6">
              <a:extLst>
                <a:ext uri="{FF2B5EF4-FFF2-40B4-BE49-F238E27FC236}">
                  <a16:creationId xmlns:a16="http://schemas.microsoft.com/office/drawing/2014/main" xmlns="" id="{C9CC4FF6-D513-45BD-83C5-9579D537A107}"/>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橢圓 3">
              <a:extLst>
                <a:ext uri="{FF2B5EF4-FFF2-40B4-BE49-F238E27FC236}">
                  <a16:creationId xmlns:a16="http://schemas.microsoft.com/office/drawing/2014/main" xmlns="" id="{3A8C61CC-78F8-4E63-997A-ECAD610F8AAE}"/>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2" name="文字方塊 1">
            <a:extLst>
              <a:ext uri="{FF2B5EF4-FFF2-40B4-BE49-F238E27FC236}">
                <a16:creationId xmlns:a16="http://schemas.microsoft.com/office/drawing/2014/main" xmlns="" id="{EB9FA2A4-F1BD-49E6-B1C8-5E0A49EC92AF}"/>
              </a:ext>
            </a:extLst>
          </p:cNvPr>
          <p:cNvSpPr txBox="1"/>
          <p:nvPr/>
        </p:nvSpPr>
        <p:spPr>
          <a:xfrm>
            <a:off x="212437" y="138545"/>
            <a:ext cx="2039533" cy="461665"/>
          </a:xfrm>
          <a:prstGeom prst="rect">
            <a:avLst/>
          </a:prstGeom>
          <a:noFill/>
        </p:spPr>
        <p:txBody>
          <a:bodyPr wrap="none" rtlCol="0">
            <a:spAutoFit/>
          </a:bodyPr>
          <a:lstStyle/>
          <a:p>
            <a:r>
              <a:rPr lang="en-US" altLang="zh-TW" sz="2400" dirty="0"/>
              <a:t>1.</a:t>
            </a:r>
            <a:r>
              <a:rPr lang="zh-TW" altLang="en-US" sz="2400" dirty="0"/>
              <a:t> </a:t>
            </a:r>
            <a:r>
              <a:rPr lang="en-US" altLang="zh-TW" sz="2400" dirty="0"/>
              <a:t>Introduction</a:t>
            </a:r>
            <a:endParaRPr lang="zh-TW" altLang="en-US" sz="2400" dirty="0"/>
          </a:p>
        </p:txBody>
      </p:sp>
      <p:sp>
        <p:nvSpPr>
          <p:cNvPr id="3" name="內容版面配置區 2">
            <a:extLst>
              <a:ext uri="{FF2B5EF4-FFF2-40B4-BE49-F238E27FC236}">
                <a16:creationId xmlns:a16="http://schemas.microsoft.com/office/drawing/2014/main" xmlns="" id="{4328A63B-E67F-4B0D-B38C-CB6123E1F9BA}"/>
              </a:ext>
            </a:extLst>
          </p:cNvPr>
          <p:cNvSpPr txBox="1">
            <a:spLocks/>
          </p:cNvSpPr>
          <p:nvPr/>
        </p:nvSpPr>
        <p:spPr>
          <a:xfrm>
            <a:off x="1011534" y="600209"/>
            <a:ext cx="10350000" cy="5476499"/>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buFont typeface="Wingdings" panose="05000000000000000000" pitchFamily="2" charset="2"/>
              <a:buChar char="l"/>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根據</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SAE </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SAE </a:t>
            </a:r>
            <a:r>
              <a:rPr lang="en-US" altLang="zh-TW"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International, 2018</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），當前汽車行業有兩個自動化級別：部分駕駛自動化（級別</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）和有條件駕駛自動化（級別</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just">
              <a:lnSpc>
                <a:spcPct val="150000"/>
              </a:lnSpc>
              <a:buFont typeface="Wingdings" panose="05000000000000000000" pitchFamily="2" charset="2"/>
              <a:buChar char="l"/>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自動駕駛系統無法應對車輛可能遇到的每種情況，當自動駕駛系統超出其操作設計範圍時，駕駛員必須對應接管請求（</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TOR</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）來控制車輛。</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just">
              <a:lnSpc>
                <a:spcPct val="150000"/>
              </a:lnSpc>
              <a:buFont typeface="Wingdings" panose="05000000000000000000" pitchFamily="2" charset="2"/>
              <a:buChar char="l"/>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先前的自動駕駛研究表明，</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TOR</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後手動駕駛性能會下降（</a:t>
            </a:r>
            <a:r>
              <a:rPr lang="en-US" altLang="zh-TW" sz="2400" dirty="0" err="1"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Merat</a:t>
            </a:r>
            <a:r>
              <a:rPr lang="en-US" altLang="zh-TW"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&amp; </a:t>
            </a:r>
            <a:r>
              <a:rPr lang="en-US" altLang="zh-TW" sz="2400" dirty="0" err="1"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Jamson</a:t>
            </a:r>
            <a:r>
              <a:rPr lang="en-US" altLang="zh-TW"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2009; </a:t>
            </a:r>
            <a:r>
              <a:rPr lang="en-US" altLang="zh-TW" sz="2400" dirty="0" err="1"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Damböck</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et al., 2013</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Strand et al., 2014</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err="1"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Radlmayr</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et al., 2014</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just">
              <a:lnSpc>
                <a:spcPct val="150000"/>
              </a:lnSpc>
              <a:buFont typeface="Wingdings" panose="05000000000000000000" pitchFamily="2" charset="2"/>
              <a:buChar char="l"/>
            </a:pP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Radlmayr</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2014</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）在自動駕駛和手動駕駛場景下，在</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TOR</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之後的關鍵事件（例如障礙物出現）期間測量了駕駛性能。與手動駕駛相比，駕駛員在自動駕駛中改變車道或轉向所需的時間更長。</a:t>
            </a:r>
          </a:p>
        </p:txBody>
      </p:sp>
    </p:spTree>
    <p:extLst>
      <p:ext uri="{BB962C8B-B14F-4D97-AF65-F5344CB8AC3E}">
        <p14:creationId xmlns:p14="http://schemas.microsoft.com/office/powerpoint/2010/main" val="40321004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xmlns="" id="{912F1409-0C43-4676-9994-FCB938AB3A29}"/>
              </a:ext>
            </a:extLst>
          </p:cNvPr>
          <p:cNvSpPr txBox="1"/>
          <p:nvPr/>
        </p:nvSpPr>
        <p:spPr>
          <a:xfrm>
            <a:off x="212437" y="138545"/>
            <a:ext cx="3105337"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3. </a:t>
            </a:r>
            <a:r>
              <a:rPr lang="zh-TW" altLang="en-US" sz="2400" dirty="0">
                <a:latin typeface="微軟正黑體" panose="020B0604030504040204" pitchFamily="34" charset="-120"/>
                <a:ea typeface="微軟正黑體" panose="020B0604030504040204" pitchFamily="34" charset="-120"/>
              </a:rPr>
              <a:t>結果</a:t>
            </a:r>
            <a:r>
              <a:rPr lang="en-US" altLang="zh-TW" sz="2400" dirty="0">
                <a:latin typeface="微軟正黑體" panose="020B0604030504040204" pitchFamily="34" charset="-120"/>
                <a:ea typeface="微軟正黑體" panose="020B0604030504040204" pitchFamily="34" charset="-120"/>
              </a:rPr>
              <a:t>-</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與駕駛無關的任務</a:t>
            </a:r>
            <a:endParaRPr lang="zh-TW" altLang="en-US" sz="2400" dirty="0">
              <a:latin typeface="微軟正黑體" panose="020B0604030504040204" pitchFamily="34" charset="-120"/>
              <a:ea typeface="微軟正黑體" panose="020B0604030504040204" pitchFamily="34" charset="-120"/>
            </a:endParaRPr>
          </a:p>
        </p:txBody>
      </p:sp>
      <p:sp>
        <p:nvSpPr>
          <p:cNvPr id="6" name="內容版面配置區 2">
            <a:extLst>
              <a:ext uri="{FF2B5EF4-FFF2-40B4-BE49-F238E27FC236}">
                <a16:creationId xmlns:a16="http://schemas.microsoft.com/office/drawing/2014/main" xmlns="" id="{4EDA3DB1-5AA7-4D9E-8ABD-FB9DEBD21392}"/>
              </a:ext>
            </a:extLst>
          </p:cNvPr>
          <p:cNvSpPr txBox="1">
            <a:spLocks/>
          </p:cNvSpPr>
          <p:nvPr/>
        </p:nvSpPr>
        <p:spPr>
          <a:xfrm>
            <a:off x="1148280" y="841906"/>
            <a:ext cx="10318295" cy="5055973"/>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50000"/>
              </a:lnSpc>
              <a:buNone/>
            </a:pPr>
            <a:endParaRPr lang="zh-TW" altLang="en-US" sz="2400" dirty="0">
              <a:latin typeface="微軟正黑體" panose="020B0604030504040204" pitchFamily="34" charset="-120"/>
              <a:ea typeface="微軟正黑體" panose="020B0604030504040204" pitchFamily="34" charset="-120"/>
            </a:endParaRPr>
          </a:p>
          <a:p>
            <a:pPr>
              <a:lnSpc>
                <a:spcPct val="150000"/>
              </a:lnSpc>
              <a:buFont typeface="Wingdings" panose="05000000000000000000" pitchFamily="2" charset="2"/>
              <a:buChar char="l"/>
            </a:pPr>
            <a:endParaRPr lang="zh-TW" altLang="en-US" sz="2400" dirty="0">
              <a:latin typeface="微軟正黑體" panose="020B0604030504040204" pitchFamily="34" charset="-120"/>
              <a:ea typeface="微軟正黑體" panose="020B0604030504040204" pitchFamily="34" charset="-120"/>
            </a:endParaRPr>
          </a:p>
          <a:p>
            <a:pPr>
              <a:lnSpc>
                <a:spcPct val="150000"/>
              </a:lnSpc>
              <a:buFont typeface="Wingdings" panose="05000000000000000000" pitchFamily="2" charset="2"/>
              <a:buChar char="l"/>
            </a:pPr>
            <a:endParaRPr lang="en-US" altLang="zh-TW" sz="2400" dirty="0">
              <a:latin typeface="微軟正黑體" panose="020B0604030504040204" pitchFamily="34" charset="-120"/>
              <a:ea typeface="微軟正黑體" panose="020B0604030504040204" pitchFamily="34" charset="-120"/>
            </a:endParaRPr>
          </a:p>
          <a:p>
            <a:pPr>
              <a:lnSpc>
                <a:spcPct val="150000"/>
              </a:lnSpc>
              <a:buFont typeface="Wingdings" panose="05000000000000000000" pitchFamily="2" charset="2"/>
              <a:buChar char="l"/>
            </a:pPr>
            <a:endParaRPr lang="zh-TW" altLang="en-US" sz="2400" dirty="0">
              <a:latin typeface="微軟正黑體" panose="020B0604030504040204" pitchFamily="34" charset="-120"/>
              <a:ea typeface="微軟正黑體" panose="020B0604030504040204" pitchFamily="34" charset="-120"/>
            </a:endParaRPr>
          </a:p>
        </p:txBody>
      </p:sp>
      <p:pic>
        <p:nvPicPr>
          <p:cNvPr id="4" name="圖片 3">
            <a:extLst>
              <a:ext uri="{FF2B5EF4-FFF2-40B4-BE49-F238E27FC236}">
                <a16:creationId xmlns:a16="http://schemas.microsoft.com/office/drawing/2014/main" xmlns="" id="{035E781B-7F67-477B-BABD-511B0C42D52C}"/>
              </a:ext>
            </a:extLst>
          </p:cNvPr>
          <p:cNvPicPr/>
          <p:nvPr/>
        </p:nvPicPr>
        <p:blipFill>
          <a:blip r:embed="rId2"/>
          <a:stretch>
            <a:fillRect/>
          </a:stretch>
        </p:blipFill>
        <p:spPr>
          <a:xfrm>
            <a:off x="105073" y="841906"/>
            <a:ext cx="11981854" cy="4950845"/>
          </a:xfrm>
          <a:prstGeom prst="rect">
            <a:avLst/>
          </a:prstGeom>
        </p:spPr>
      </p:pic>
      <p:sp>
        <p:nvSpPr>
          <p:cNvPr id="7" name="文字方塊 6">
            <a:extLst>
              <a:ext uri="{FF2B5EF4-FFF2-40B4-BE49-F238E27FC236}">
                <a16:creationId xmlns:a16="http://schemas.microsoft.com/office/drawing/2014/main" xmlns="" id="{BF802FFA-36F0-498C-AB6E-A82CF6846235}"/>
              </a:ext>
            </a:extLst>
          </p:cNvPr>
          <p:cNvSpPr txBox="1"/>
          <p:nvPr/>
        </p:nvSpPr>
        <p:spPr>
          <a:xfrm>
            <a:off x="3048000" y="880583"/>
            <a:ext cx="6096000" cy="369332"/>
          </a:xfrm>
          <a:prstGeom prst="rect">
            <a:avLst/>
          </a:prstGeom>
          <a:noFill/>
        </p:spPr>
        <p:txBody>
          <a:bodyPr wrap="square">
            <a:spAutoFit/>
          </a:bodyPr>
          <a:lstStyle/>
          <a:p>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表</a:t>
            </a:r>
            <a:r>
              <a:rPr lang="en-US" altLang="zh-TW" sz="1800" dirty="0">
                <a:effectLst/>
                <a:latin typeface="Times New Roman" panose="02020603050405020304" pitchFamily="18" charset="0"/>
                <a:ea typeface="微軟正黑體" panose="020B0604030504040204" pitchFamily="34" charset="-120"/>
              </a:rPr>
              <a:t>2</a:t>
            </a:r>
            <a:r>
              <a:rPr lang="zh-TW" altLang="en-US" sz="1800"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顯示了非駕駛相關任務的準確性和主觀難度的平均值</a:t>
            </a:r>
            <a:endParaRPr lang="zh-TW" altLang="en-US" dirty="0"/>
          </a:p>
        </p:txBody>
      </p:sp>
    </p:spTree>
    <p:extLst>
      <p:ext uri="{BB962C8B-B14F-4D97-AF65-F5344CB8AC3E}">
        <p14:creationId xmlns:p14="http://schemas.microsoft.com/office/powerpoint/2010/main" val="3167972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群組 13">
            <a:extLst>
              <a:ext uri="{FF2B5EF4-FFF2-40B4-BE49-F238E27FC236}">
                <a16:creationId xmlns:a16="http://schemas.microsoft.com/office/drawing/2014/main" xmlns="" id="{32FE2944-0D69-4392-9284-0169B2F02E4F}"/>
              </a:ext>
            </a:extLst>
          </p:cNvPr>
          <p:cNvGrpSpPr/>
          <p:nvPr/>
        </p:nvGrpSpPr>
        <p:grpSpPr>
          <a:xfrm>
            <a:off x="7085357" y="435550"/>
            <a:ext cx="6251798" cy="7589504"/>
            <a:chOff x="7085357" y="435550"/>
            <a:chExt cx="6251798" cy="7589504"/>
          </a:xfrm>
        </p:grpSpPr>
        <p:sp>
          <p:nvSpPr>
            <p:cNvPr id="15" name="橢圓 14">
              <a:extLst>
                <a:ext uri="{FF2B5EF4-FFF2-40B4-BE49-F238E27FC236}">
                  <a16:creationId xmlns:a16="http://schemas.microsoft.com/office/drawing/2014/main" xmlns="" id="{F85996C8-845B-4264-907A-B5FF681281BF}"/>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16" name="橢圓 15">
              <a:extLst>
                <a:ext uri="{FF2B5EF4-FFF2-40B4-BE49-F238E27FC236}">
                  <a16:creationId xmlns:a16="http://schemas.microsoft.com/office/drawing/2014/main" xmlns="" id="{73793BBA-A608-4772-B6BF-DE5079A74D71}"/>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7" name="橢圓 16">
              <a:extLst>
                <a:ext uri="{FF2B5EF4-FFF2-40B4-BE49-F238E27FC236}">
                  <a16:creationId xmlns:a16="http://schemas.microsoft.com/office/drawing/2014/main" xmlns="" id="{CF81F406-D57B-413A-A7D3-43C1E524C414}"/>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8" name="橢圓 17">
              <a:extLst>
                <a:ext uri="{FF2B5EF4-FFF2-40B4-BE49-F238E27FC236}">
                  <a16:creationId xmlns:a16="http://schemas.microsoft.com/office/drawing/2014/main" xmlns="" id="{B938FDC7-F7FB-41AE-A0E0-ECB7520D1A2A}"/>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8" name="文字方塊 7">
            <a:extLst>
              <a:ext uri="{FF2B5EF4-FFF2-40B4-BE49-F238E27FC236}">
                <a16:creationId xmlns:a16="http://schemas.microsoft.com/office/drawing/2014/main" xmlns="" id="{912F1409-0C43-4676-9994-FCB938AB3A29}"/>
              </a:ext>
            </a:extLst>
          </p:cNvPr>
          <p:cNvSpPr txBox="1"/>
          <p:nvPr/>
        </p:nvSpPr>
        <p:spPr>
          <a:xfrm>
            <a:off x="212437" y="138545"/>
            <a:ext cx="2182008"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3. </a:t>
            </a:r>
            <a:r>
              <a:rPr lang="zh-TW" altLang="en-US" sz="2400" dirty="0">
                <a:latin typeface="微軟正黑體" panose="020B0604030504040204" pitchFamily="34" charset="-120"/>
                <a:ea typeface="微軟正黑體" panose="020B0604030504040204" pitchFamily="34" charset="-120"/>
              </a:rPr>
              <a:t>結果</a:t>
            </a:r>
            <a:r>
              <a:rPr lang="en-US" altLang="zh-TW" sz="2400" dirty="0">
                <a:latin typeface="微軟正黑體" panose="020B0604030504040204" pitchFamily="34" charset="-120"/>
                <a:ea typeface="微軟正黑體" panose="020B0604030504040204" pitchFamily="34" charset="-120"/>
              </a:rPr>
              <a:t>-</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駕駛表現</a:t>
            </a:r>
            <a:endParaRPr lang="zh-TW" altLang="en-US" sz="2400"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xmlns="" id="{14E85A35-06EC-40C9-8E49-1CFEA2A102B4}"/>
              </a:ext>
            </a:extLst>
          </p:cNvPr>
          <p:cNvSpPr txBox="1"/>
          <p:nvPr/>
        </p:nvSpPr>
        <p:spPr>
          <a:xfrm>
            <a:off x="594492" y="4084563"/>
            <a:ext cx="11003016" cy="2862322"/>
          </a:xfrm>
          <a:prstGeom prst="rect">
            <a:avLst/>
          </a:prstGeom>
          <a:noFill/>
        </p:spPr>
        <p:txBody>
          <a:bodyPr wrap="square" rtlCol="0">
            <a:spAutoFit/>
          </a:bodyPr>
          <a:lstStyle/>
          <a:p>
            <a:pPr>
              <a:lnSpc>
                <a:spcPct val="150000"/>
              </a:lnSpc>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3 N-back</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的行駛性能</a:t>
            </a:r>
          </a:p>
          <a:p>
            <a:pPr>
              <a:lnSpc>
                <a:spcPct val="150000"/>
              </a:lnSpc>
            </a:pP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A</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和</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B</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：響應時間； </a:t>
            </a:r>
          </a:p>
          <a:p>
            <a:pPr>
              <a:lnSpc>
                <a:spcPct val="150000"/>
              </a:lnSpc>
            </a:pP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C</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和</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D</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：從轉向開始到車道交叉的時間； </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E</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和</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F</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：從轉向開始到車道交叉的轉向角變化； </a:t>
            </a:r>
          </a:p>
          <a:p>
            <a:pPr>
              <a:lnSpc>
                <a:spcPct val="150000"/>
              </a:lnSpc>
            </a:pP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G</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和</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H</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：車道交叉後的轉向角</a:t>
            </a:r>
            <a:r>
              <a:rPr lang="zh-TW" altLang="en-US" sz="2000" dirty="0" smtClean="0">
                <a:latin typeface="Times New Roman" panose="02020603050405020304" pitchFamily="18" charset="0"/>
                <a:ea typeface="微軟正黑體" panose="020B0604030504040204" pitchFamily="34" charset="-120"/>
                <a:cs typeface="Times New Roman" panose="02020603050405020304" pitchFamily="18" charset="0"/>
              </a:rPr>
              <a:t>變化</a:t>
            </a:r>
            <a:endParaRPr lang="en-US" altLang="zh-TW" sz="2000" dirty="0" smtClean="0">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50000"/>
              </a:lnSpc>
            </a:pPr>
            <a:r>
              <a:rPr lang="en-US" altLang="zh-TW" sz="2000" dirty="0" smtClean="0">
                <a:latin typeface="Times New Roman" panose="02020603050405020304" pitchFamily="18" charset="0"/>
                <a:ea typeface="微軟正黑體" panose="020B0604030504040204" pitchFamily="34" charset="-120"/>
                <a:cs typeface="Times New Roman" panose="02020603050405020304" pitchFamily="18" charset="0"/>
              </a:rPr>
              <a:t>N-back</a:t>
            </a:r>
            <a:r>
              <a:rPr lang="zh-TW" altLang="en-US" sz="2000" dirty="0" smtClean="0">
                <a:latin typeface="Times New Roman" panose="02020603050405020304" pitchFamily="18" charset="0"/>
                <a:ea typeface="微軟正黑體" panose="020B0604030504040204" pitchFamily="34" charset="-120"/>
                <a:cs typeface="Times New Roman" panose="02020603050405020304" pitchFamily="18" charset="0"/>
              </a:rPr>
              <a:t>任務</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組（左列）和</a:t>
            </a:r>
            <a:r>
              <a:rPr lang="en-US" altLang="zh-TW" sz="2000" dirty="0" err="1">
                <a:latin typeface="Times New Roman" panose="02020603050405020304" pitchFamily="18" charset="0"/>
                <a:ea typeface="微軟正黑體" panose="020B0604030504040204" pitchFamily="34" charset="-120"/>
                <a:cs typeface="Times New Roman" panose="02020603050405020304" pitchFamily="18" charset="0"/>
              </a:rPr>
              <a:t>SuRT</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組（右列）。</a:t>
            </a:r>
          </a:p>
          <a:p>
            <a:pPr>
              <a:lnSpc>
                <a:spcPct val="150000"/>
              </a:lnSpc>
            </a:pP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方框和誤差線分別表示從多級混合效應線性回歸獲得的邊距和</a:t>
            </a:r>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95</a:t>
            </a:r>
            <a:r>
              <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rPr>
              <a:t>％置信區間。</a:t>
            </a:r>
          </a:p>
        </p:txBody>
      </p:sp>
      <p:grpSp>
        <p:nvGrpSpPr>
          <p:cNvPr id="5" name="群組 4">
            <a:extLst>
              <a:ext uri="{FF2B5EF4-FFF2-40B4-BE49-F238E27FC236}">
                <a16:creationId xmlns:a16="http://schemas.microsoft.com/office/drawing/2014/main" xmlns="" id="{F3101FB4-5427-43E9-B8C3-1E87F7AE81A8}"/>
              </a:ext>
            </a:extLst>
          </p:cNvPr>
          <p:cNvGrpSpPr/>
          <p:nvPr/>
        </p:nvGrpSpPr>
        <p:grpSpPr>
          <a:xfrm>
            <a:off x="434465" y="600210"/>
            <a:ext cx="11242047" cy="3530278"/>
            <a:chOff x="226301" y="819872"/>
            <a:chExt cx="11242047" cy="3530278"/>
          </a:xfrm>
        </p:grpSpPr>
        <p:pic>
          <p:nvPicPr>
            <p:cNvPr id="9" name="圖片 8">
              <a:extLst>
                <a:ext uri="{FF2B5EF4-FFF2-40B4-BE49-F238E27FC236}">
                  <a16:creationId xmlns:a16="http://schemas.microsoft.com/office/drawing/2014/main" xmlns="" id="{5E1F6790-CB6B-4ABE-B92D-60050C7E0A76}"/>
                </a:ext>
              </a:extLst>
            </p:cNvPr>
            <p:cNvPicPr/>
            <p:nvPr/>
          </p:nvPicPr>
          <p:blipFill rotWithShape="1">
            <a:blip r:embed="rId2"/>
            <a:srcRect b="48523"/>
            <a:stretch/>
          </p:blipFill>
          <p:spPr>
            <a:xfrm>
              <a:off x="226301" y="819872"/>
              <a:ext cx="5580512" cy="3530278"/>
            </a:xfrm>
            <a:prstGeom prst="rect">
              <a:avLst/>
            </a:prstGeom>
            <a:ln>
              <a:solidFill>
                <a:schemeClr val="tx1"/>
              </a:solidFill>
            </a:ln>
          </p:spPr>
        </p:pic>
        <p:pic>
          <p:nvPicPr>
            <p:cNvPr id="11" name="圖片 10">
              <a:extLst>
                <a:ext uri="{FF2B5EF4-FFF2-40B4-BE49-F238E27FC236}">
                  <a16:creationId xmlns:a16="http://schemas.microsoft.com/office/drawing/2014/main" xmlns="" id="{569D218C-BBE7-4081-9FAA-9ED1E0387928}"/>
                </a:ext>
              </a:extLst>
            </p:cNvPr>
            <p:cNvPicPr/>
            <p:nvPr/>
          </p:nvPicPr>
          <p:blipFill rotWithShape="1">
            <a:blip r:embed="rId2"/>
            <a:srcRect t="52292"/>
            <a:stretch/>
          </p:blipFill>
          <p:spPr>
            <a:xfrm>
              <a:off x="5887836" y="819872"/>
              <a:ext cx="5580512" cy="3530278"/>
            </a:xfrm>
            <a:prstGeom prst="rect">
              <a:avLst/>
            </a:prstGeom>
            <a:ln>
              <a:solidFill>
                <a:schemeClr val="tx1"/>
              </a:solidFill>
            </a:ln>
          </p:spPr>
        </p:pic>
      </p:grpSp>
    </p:spTree>
    <p:extLst>
      <p:ext uri="{BB962C8B-B14F-4D97-AF65-F5344CB8AC3E}">
        <p14:creationId xmlns:p14="http://schemas.microsoft.com/office/powerpoint/2010/main" val="1700056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群組 8">
            <a:extLst>
              <a:ext uri="{FF2B5EF4-FFF2-40B4-BE49-F238E27FC236}">
                <a16:creationId xmlns:a16="http://schemas.microsoft.com/office/drawing/2014/main" xmlns="" id="{A262427B-0E0C-407B-8511-38A70697EAAE}"/>
              </a:ext>
            </a:extLst>
          </p:cNvPr>
          <p:cNvGrpSpPr/>
          <p:nvPr/>
        </p:nvGrpSpPr>
        <p:grpSpPr>
          <a:xfrm>
            <a:off x="7085357" y="435550"/>
            <a:ext cx="6251798" cy="7589504"/>
            <a:chOff x="7085357" y="435550"/>
            <a:chExt cx="6251798" cy="7589504"/>
          </a:xfrm>
        </p:grpSpPr>
        <p:sp>
          <p:nvSpPr>
            <p:cNvPr id="10" name="橢圓 9">
              <a:extLst>
                <a:ext uri="{FF2B5EF4-FFF2-40B4-BE49-F238E27FC236}">
                  <a16:creationId xmlns:a16="http://schemas.microsoft.com/office/drawing/2014/main" xmlns="" id="{0269EA35-2DE2-47DE-8298-0D337385BEDC}"/>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11" name="橢圓 10">
              <a:extLst>
                <a:ext uri="{FF2B5EF4-FFF2-40B4-BE49-F238E27FC236}">
                  <a16:creationId xmlns:a16="http://schemas.microsoft.com/office/drawing/2014/main" xmlns="" id="{962082DB-FF0D-46E9-8A9C-577D3F8468F3}"/>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2" name="橢圓 11">
              <a:extLst>
                <a:ext uri="{FF2B5EF4-FFF2-40B4-BE49-F238E27FC236}">
                  <a16:creationId xmlns:a16="http://schemas.microsoft.com/office/drawing/2014/main" xmlns="" id="{30AFE425-3D05-4DC7-9FF4-810464C14E0E}"/>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3" name="橢圓 12">
              <a:extLst>
                <a:ext uri="{FF2B5EF4-FFF2-40B4-BE49-F238E27FC236}">
                  <a16:creationId xmlns:a16="http://schemas.microsoft.com/office/drawing/2014/main" xmlns="" id="{E875D687-99D4-4EA9-9750-93013E84F346}"/>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8" name="文字方塊 7">
            <a:extLst>
              <a:ext uri="{FF2B5EF4-FFF2-40B4-BE49-F238E27FC236}">
                <a16:creationId xmlns:a16="http://schemas.microsoft.com/office/drawing/2014/main" xmlns="" id="{912F1409-0C43-4676-9994-FCB938AB3A29}"/>
              </a:ext>
            </a:extLst>
          </p:cNvPr>
          <p:cNvSpPr txBox="1"/>
          <p:nvPr/>
        </p:nvSpPr>
        <p:spPr>
          <a:xfrm>
            <a:off x="212437" y="138545"/>
            <a:ext cx="6336991"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3. </a:t>
            </a:r>
            <a:r>
              <a:rPr lang="zh-TW" altLang="en-US" sz="2400" dirty="0">
                <a:latin typeface="微軟正黑體" panose="020B0604030504040204" pitchFamily="34" charset="-120"/>
                <a:ea typeface="微軟正黑體" panose="020B0604030504040204" pitchFamily="34" charset="-120"/>
              </a:rPr>
              <a:t>結果</a:t>
            </a:r>
            <a:r>
              <a:rPr lang="en-US" altLang="zh-TW" sz="2400" dirty="0">
                <a:latin typeface="微軟正黑體" panose="020B0604030504040204" pitchFamily="34" charset="-120"/>
                <a:ea typeface="微軟正黑體" panose="020B0604030504040204" pitchFamily="34" charset="-120"/>
              </a:rPr>
              <a:t>-</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非駕駛相關任務的主觀難度與駕駛表現之間的關聯</a:t>
            </a:r>
            <a:endParaRPr lang="zh-TW" altLang="en-US" sz="2400" dirty="0">
              <a:latin typeface="微軟正黑體" panose="020B0604030504040204" pitchFamily="34" charset="-120"/>
              <a:ea typeface="微軟正黑體" panose="020B0604030504040204" pitchFamily="34" charset="-120"/>
            </a:endParaRPr>
          </a:p>
        </p:txBody>
      </p:sp>
      <p:pic>
        <p:nvPicPr>
          <p:cNvPr id="5" name="圖片 4">
            <a:extLst>
              <a:ext uri="{FF2B5EF4-FFF2-40B4-BE49-F238E27FC236}">
                <a16:creationId xmlns:a16="http://schemas.microsoft.com/office/drawing/2014/main" xmlns="" id="{4D507092-341A-4F4B-A6D9-1663F0614A9F}"/>
              </a:ext>
            </a:extLst>
          </p:cNvPr>
          <p:cNvPicPr/>
          <p:nvPr/>
        </p:nvPicPr>
        <p:blipFill rotWithShape="1">
          <a:blip r:embed="rId2">
            <a:extLst>
              <a:ext uri="{28A0092B-C50C-407E-A947-70E740481C1C}">
                <a14:useLocalDpi xmlns:a14="http://schemas.microsoft.com/office/drawing/2010/main" val="0"/>
              </a:ext>
            </a:extLst>
          </a:blip>
          <a:srcRect b="50154"/>
          <a:stretch/>
        </p:blipFill>
        <p:spPr bwMode="auto">
          <a:xfrm>
            <a:off x="212437" y="1342739"/>
            <a:ext cx="5838688" cy="4172522"/>
          </a:xfrm>
          <a:prstGeom prst="rect">
            <a:avLst/>
          </a:prstGeom>
          <a:noFill/>
          <a:ln>
            <a:solidFill>
              <a:schemeClr val="tx1"/>
            </a:solidFill>
          </a:ln>
        </p:spPr>
      </p:pic>
      <p:sp>
        <p:nvSpPr>
          <p:cNvPr id="7" name="文字方塊 6">
            <a:extLst>
              <a:ext uri="{FF2B5EF4-FFF2-40B4-BE49-F238E27FC236}">
                <a16:creationId xmlns:a16="http://schemas.microsoft.com/office/drawing/2014/main" xmlns="" id="{7BA40878-64B0-46F8-8212-58AD0BADE09E}"/>
              </a:ext>
            </a:extLst>
          </p:cNvPr>
          <p:cNvSpPr txBox="1"/>
          <p:nvPr/>
        </p:nvSpPr>
        <p:spPr>
          <a:xfrm>
            <a:off x="6168478" y="1640758"/>
            <a:ext cx="5710596" cy="3785652"/>
          </a:xfrm>
          <a:prstGeom prst="rect">
            <a:avLst/>
          </a:prstGeom>
          <a:noFill/>
        </p:spPr>
        <p:txBody>
          <a:bodyPr wrap="square" rtlCol="0">
            <a:spAutoFit/>
          </a:bodyPr>
          <a:lstStyle/>
          <a:p>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4</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 非駕駛相關任務的主觀難度與駕駛性能之間的關聯</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A</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和</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B</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：響應時間；</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C</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和</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D</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：從轉向開始到車道交叉的時間。</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散點圖表明各個參數值（白點</a:t>
            </a:r>
            <a:r>
              <a:rPr lang="zh-TW" altLang="en-US" sz="2400" dirty="0" smtClean="0">
                <a:latin typeface="Times New Roman" panose="02020603050405020304" pitchFamily="18" charset="0"/>
                <a:ea typeface="微軟正黑體" panose="020B0604030504040204" pitchFamily="34" charset="-120"/>
                <a:cs typeface="Times New Roman" panose="02020603050405020304" pitchFamily="18" charset="0"/>
              </a:rPr>
              <a:t>：容易</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條件</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灰點：困難條件），而線表示的多級混合效應線性回歸曲線（實線：</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p  &lt;0.1</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，虛線：</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p  ≥0.1</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a:t>
            </a:r>
          </a:p>
        </p:txBody>
      </p:sp>
    </p:spTree>
    <p:extLst>
      <p:ext uri="{BB962C8B-B14F-4D97-AF65-F5344CB8AC3E}">
        <p14:creationId xmlns:p14="http://schemas.microsoft.com/office/powerpoint/2010/main" val="3656944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群組 10">
            <a:extLst>
              <a:ext uri="{FF2B5EF4-FFF2-40B4-BE49-F238E27FC236}">
                <a16:creationId xmlns:a16="http://schemas.microsoft.com/office/drawing/2014/main" xmlns="" id="{3C4E04D6-5B45-40A9-BEC8-F9D5E07B4C71}"/>
              </a:ext>
            </a:extLst>
          </p:cNvPr>
          <p:cNvGrpSpPr/>
          <p:nvPr/>
        </p:nvGrpSpPr>
        <p:grpSpPr>
          <a:xfrm>
            <a:off x="7085357" y="435550"/>
            <a:ext cx="6251798" cy="7589504"/>
            <a:chOff x="7085357" y="435550"/>
            <a:chExt cx="6251798" cy="7589504"/>
          </a:xfrm>
        </p:grpSpPr>
        <p:sp>
          <p:nvSpPr>
            <p:cNvPr id="12" name="橢圓 11">
              <a:extLst>
                <a:ext uri="{FF2B5EF4-FFF2-40B4-BE49-F238E27FC236}">
                  <a16:creationId xmlns:a16="http://schemas.microsoft.com/office/drawing/2014/main" xmlns="" id="{94BA1060-8137-4D92-A7E2-4040670BD71E}"/>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13" name="橢圓 12">
              <a:extLst>
                <a:ext uri="{FF2B5EF4-FFF2-40B4-BE49-F238E27FC236}">
                  <a16:creationId xmlns:a16="http://schemas.microsoft.com/office/drawing/2014/main" xmlns="" id="{6E0D3D3B-2188-4E31-8389-A4CC2B104FDB}"/>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4" name="橢圓 13">
              <a:extLst>
                <a:ext uri="{FF2B5EF4-FFF2-40B4-BE49-F238E27FC236}">
                  <a16:creationId xmlns:a16="http://schemas.microsoft.com/office/drawing/2014/main" xmlns="" id="{48A928BB-2DF4-41BE-A557-6912AF256094}"/>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5" name="橢圓 14">
              <a:extLst>
                <a:ext uri="{FF2B5EF4-FFF2-40B4-BE49-F238E27FC236}">
                  <a16:creationId xmlns:a16="http://schemas.microsoft.com/office/drawing/2014/main" xmlns="" id="{A252D398-B437-4360-ADB0-E727981CE57A}"/>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8" name="文字方塊 7">
            <a:extLst>
              <a:ext uri="{FF2B5EF4-FFF2-40B4-BE49-F238E27FC236}">
                <a16:creationId xmlns:a16="http://schemas.microsoft.com/office/drawing/2014/main" xmlns="" id="{912F1409-0C43-4676-9994-FCB938AB3A29}"/>
              </a:ext>
            </a:extLst>
          </p:cNvPr>
          <p:cNvSpPr txBox="1"/>
          <p:nvPr/>
        </p:nvSpPr>
        <p:spPr>
          <a:xfrm>
            <a:off x="212437" y="138545"/>
            <a:ext cx="6336991"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3. </a:t>
            </a:r>
            <a:r>
              <a:rPr lang="zh-TW" altLang="en-US" sz="2400" dirty="0">
                <a:latin typeface="微軟正黑體" panose="020B0604030504040204" pitchFamily="34" charset="-120"/>
                <a:ea typeface="微軟正黑體" panose="020B0604030504040204" pitchFamily="34" charset="-120"/>
              </a:rPr>
              <a:t>結果</a:t>
            </a:r>
            <a:r>
              <a:rPr lang="en-US" altLang="zh-TW" sz="2400" dirty="0">
                <a:latin typeface="微軟正黑體" panose="020B0604030504040204" pitchFamily="34" charset="-120"/>
                <a:ea typeface="微軟正黑體" panose="020B0604030504040204" pitchFamily="34" charset="-120"/>
              </a:rPr>
              <a:t>-</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非駕駛相關任務的主觀難度與駕駛表現之間的關聯</a:t>
            </a:r>
            <a:endParaRPr lang="zh-TW" altLang="en-US" sz="2400" dirty="0">
              <a:latin typeface="微軟正黑體" panose="020B0604030504040204" pitchFamily="34" charset="-120"/>
              <a:ea typeface="微軟正黑體" panose="020B0604030504040204" pitchFamily="34" charset="-120"/>
            </a:endParaRPr>
          </a:p>
        </p:txBody>
      </p:sp>
      <p:pic>
        <p:nvPicPr>
          <p:cNvPr id="6" name="圖片 5">
            <a:extLst>
              <a:ext uri="{FF2B5EF4-FFF2-40B4-BE49-F238E27FC236}">
                <a16:creationId xmlns:a16="http://schemas.microsoft.com/office/drawing/2014/main" xmlns="" id="{5EC4DF42-82CB-41AD-A815-566677B21909}"/>
              </a:ext>
            </a:extLst>
          </p:cNvPr>
          <p:cNvPicPr/>
          <p:nvPr/>
        </p:nvPicPr>
        <p:blipFill rotWithShape="1">
          <a:blip r:embed="rId2">
            <a:extLst>
              <a:ext uri="{28A0092B-C50C-407E-A947-70E740481C1C}">
                <a14:useLocalDpi xmlns:a14="http://schemas.microsoft.com/office/drawing/2010/main" val="0"/>
              </a:ext>
            </a:extLst>
          </a:blip>
          <a:srcRect t="51336"/>
          <a:stretch/>
        </p:blipFill>
        <p:spPr bwMode="auto">
          <a:xfrm>
            <a:off x="212437" y="1342739"/>
            <a:ext cx="5838688" cy="4172521"/>
          </a:xfrm>
          <a:prstGeom prst="rect">
            <a:avLst/>
          </a:prstGeom>
          <a:noFill/>
          <a:ln>
            <a:solidFill>
              <a:schemeClr val="tx1"/>
            </a:solidFill>
          </a:ln>
        </p:spPr>
      </p:pic>
      <p:sp>
        <p:nvSpPr>
          <p:cNvPr id="7" name="文字方塊 6">
            <a:extLst>
              <a:ext uri="{FF2B5EF4-FFF2-40B4-BE49-F238E27FC236}">
                <a16:creationId xmlns:a16="http://schemas.microsoft.com/office/drawing/2014/main" xmlns="" id="{7BA40878-64B0-46F8-8212-58AD0BADE09E}"/>
              </a:ext>
            </a:extLst>
          </p:cNvPr>
          <p:cNvSpPr txBox="1"/>
          <p:nvPr/>
        </p:nvSpPr>
        <p:spPr>
          <a:xfrm>
            <a:off x="6196037" y="1271426"/>
            <a:ext cx="5655478" cy="4154984"/>
          </a:xfrm>
          <a:prstGeom prst="rect">
            <a:avLst/>
          </a:prstGeom>
          <a:noFill/>
        </p:spPr>
        <p:txBody>
          <a:bodyPr wrap="square" rtlCol="0">
            <a:spAutoFit/>
          </a:bodyPr>
          <a:lstStyle/>
          <a:p>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4</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 非駕駛相關任務的主觀難度與駕駛性能之間的關聯</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E</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和</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F</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：從轉向開始到車道交叉的轉向角變化；</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G</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和</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H </a:t>
            </a:r>
            <a:r>
              <a:rPr lang="zh-TW" altLang="en-US" sz="2400" dirty="0" smtClean="0">
                <a:latin typeface="Times New Roman" panose="02020603050405020304" pitchFamily="18" charset="0"/>
                <a:ea typeface="微軟正黑體" panose="020B0604030504040204" pitchFamily="34" charset="-120"/>
                <a:cs typeface="Times New Roman" panose="02020603050405020304" pitchFamily="18" charset="0"/>
              </a:rPr>
              <a:t>：車道</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交叉後轉向角變化。</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散點圖表明各個參數值（白點：易條件</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灰點：困難條件），而線表示的多級混合效應線性回歸曲線（實線：</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p  &lt;0.1</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，虛線：</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p  ≥0.1</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a:t>
            </a:r>
          </a:p>
        </p:txBody>
      </p:sp>
    </p:spTree>
    <p:extLst>
      <p:ext uri="{BB962C8B-B14F-4D97-AF65-F5344CB8AC3E}">
        <p14:creationId xmlns:p14="http://schemas.microsoft.com/office/powerpoint/2010/main" val="1812796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群組 9">
            <a:extLst>
              <a:ext uri="{FF2B5EF4-FFF2-40B4-BE49-F238E27FC236}">
                <a16:creationId xmlns:a16="http://schemas.microsoft.com/office/drawing/2014/main" xmlns="" id="{0081D382-EAA7-4BC7-BBFB-81DEEBD67AF6}"/>
              </a:ext>
            </a:extLst>
          </p:cNvPr>
          <p:cNvGrpSpPr/>
          <p:nvPr/>
        </p:nvGrpSpPr>
        <p:grpSpPr>
          <a:xfrm>
            <a:off x="7085357" y="435550"/>
            <a:ext cx="6251798" cy="7589504"/>
            <a:chOff x="7085357" y="435550"/>
            <a:chExt cx="6251798" cy="7589504"/>
          </a:xfrm>
        </p:grpSpPr>
        <p:sp>
          <p:nvSpPr>
            <p:cNvPr id="11" name="橢圓 10">
              <a:extLst>
                <a:ext uri="{FF2B5EF4-FFF2-40B4-BE49-F238E27FC236}">
                  <a16:creationId xmlns:a16="http://schemas.microsoft.com/office/drawing/2014/main" xmlns="" id="{DEF83986-06D6-471F-8A3C-56737AF69E05}"/>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12" name="橢圓 11">
              <a:extLst>
                <a:ext uri="{FF2B5EF4-FFF2-40B4-BE49-F238E27FC236}">
                  <a16:creationId xmlns:a16="http://schemas.microsoft.com/office/drawing/2014/main" xmlns="" id="{E7BFABFC-7246-4BFB-B5E6-15DE99F0259D}"/>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3" name="橢圓 12">
              <a:extLst>
                <a:ext uri="{FF2B5EF4-FFF2-40B4-BE49-F238E27FC236}">
                  <a16:creationId xmlns:a16="http://schemas.microsoft.com/office/drawing/2014/main" xmlns="" id="{60C6F815-DEC0-42B7-B0B4-8E0D85F01D79}"/>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4" name="橢圓 13">
              <a:extLst>
                <a:ext uri="{FF2B5EF4-FFF2-40B4-BE49-F238E27FC236}">
                  <a16:creationId xmlns:a16="http://schemas.microsoft.com/office/drawing/2014/main" xmlns="" id="{CCD9D883-04E7-4ED0-82BD-0F7CAB56C146}"/>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8" name="文字方塊 7">
            <a:extLst>
              <a:ext uri="{FF2B5EF4-FFF2-40B4-BE49-F238E27FC236}">
                <a16:creationId xmlns:a16="http://schemas.microsoft.com/office/drawing/2014/main" xmlns="" id="{912F1409-0C43-4676-9994-FCB938AB3A29}"/>
              </a:ext>
            </a:extLst>
          </p:cNvPr>
          <p:cNvSpPr txBox="1"/>
          <p:nvPr/>
        </p:nvSpPr>
        <p:spPr>
          <a:xfrm>
            <a:off x="212437" y="138545"/>
            <a:ext cx="4935005"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4. </a:t>
            </a:r>
            <a:r>
              <a:rPr lang="zh-TW" altLang="en-US" sz="2400" dirty="0" smtClean="0">
                <a:latin typeface="微軟正黑體" panose="020B0604030504040204" pitchFamily="34" charset="-120"/>
                <a:ea typeface="微軟正黑體" panose="020B0604030504040204" pitchFamily="34" charset="-120"/>
              </a:rPr>
              <a:t>討論</a:t>
            </a:r>
            <a:r>
              <a:rPr lang="en-US" altLang="zh-TW" sz="2400" dirty="0" smtClean="0">
                <a:latin typeface="微軟正黑體" panose="020B0604030504040204" pitchFamily="34" charset="-120"/>
                <a:ea typeface="微軟正黑體" panose="020B0604030504040204" pitchFamily="34" charset="-120"/>
              </a:rPr>
              <a:t>-</a:t>
            </a:r>
            <a:r>
              <a:rPr lang="en-US" altLang="zh-TW" sz="1800" dirty="0">
                <a:effectLst/>
                <a:latin typeface="Times New Roman" panose="02020603050405020304" pitchFamily="18" charset="0"/>
                <a:ea typeface="微軟正黑體" panose="020B0604030504040204" pitchFamily="34" charset="-120"/>
              </a:rPr>
              <a:t>TOR</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後</a:t>
            </a:r>
            <a:r>
              <a:rPr lang="en-US" altLang="zh-TW" sz="1800" dirty="0">
                <a:effectLst/>
                <a:latin typeface="Times New Roman" panose="02020603050405020304" pitchFamily="18" charset="0"/>
                <a:ea typeface="微軟正黑體" panose="020B0604030504040204" pitchFamily="34" charset="-120"/>
              </a:rPr>
              <a:t>N</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-back</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任務對駕駛性能的影響</a:t>
            </a:r>
            <a:endParaRPr lang="zh-TW" altLang="en-US" sz="2400" dirty="0">
              <a:latin typeface="微軟正黑體" panose="020B0604030504040204" pitchFamily="34" charset="-120"/>
              <a:ea typeface="微軟正黑體" panose="020B0604030504040204" pitchFamily="34" charset="-120"/>
            </a:endParaRPr>
          </a:p>
        </p:txBody>
      </p:sp>
      <p:sp>
        <p:nvSpPr>
          <p:cNvPr id="9" name="文字方塊 8">
            <a:extLst>
              <a:ext uri="{FF2B5EF4-FFF2-40B4-BE49-F238E27FC236}">
                <a16:creationId xmlns:a16="http://schemas.microsoft.com/office/drawing/2014/main" xmlns="" id="{847DEB75-B851-4524-B9D7-6843D280C805}"/>
              </a:ext>
            </a:extLst>
          </p:cNvPr>
          <p:cNvSpPr txBox="1"/>
          <p:nvPr/>
        </p:nvSpPr>
        <p:spPr>
          <a:xfrm>
            <a:off x="836270" y="607871"/>
            <a:ext cx="10101806" cy="6278642"/>
          </a:xfrm>
          <a:prstGeom prst="rect">
            <a:avLst/>
          </a:prstGeom>
          <a:noFill/>
        </p:spPr>
        <p:txBody>
          <a:bodyPr wrap="square">
            <a:spAutoFit/>
          </a:bodyPr>
          <a:lstStyle/>
          <a:p>
            <a:pPr marL="285750" indent="-285750">
              <a:lnSpc>
                <a:spcPct val="150000"/>
              </a:lnSpc>
              <a:buClr>
                <a:srgbClr val="C00000"/>
              </a:buClr>
              <a:buFont typeface="Arial" panose="020B0604020202020204" pitchFamily="34" charset="0"/>
              <a:buChar char="•"/>
            </a:pPr>
            <a:r>
              <a:rPr lang="zh-TW" altLang="zh-TW" sz="24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2400" dirty="0">
                <a:latin typeface="Times New Roman" panose="02020603050405020304" pitchFamily="18" charset="0"/>
                <a:ea typeface="微軟正黑體" panose="020B0604030504040204" pitchFamily="34" charset="-120"/>
              </a:rPr>
              <a:t>3C</a:t>
            </a:r>
            <a:r>
              <a:rPr lang="zh-TW" altLang="en-US" sz="2400" dirty="0">
                <a:latin typeface="Times New Roman" panose="02020603050405020304" pitchFamily="18" charset="0"/>
                <a:ea typeface="微軟正黑體" panose="020B0604030504040204" pitchFamily="34" charset="-120"/>
              </a:rPr>
              <a:t> </a:t>
            </a:r>
            <a:r>
              <a:rPr lang="zh-TW" altLang="zh-TW" sz="2400" dirty="0">
                <a:latin typeface="Times New Roman" panose="02020603050405020304" pitchFamily="18" charset="0"/>
                <a:ea typeface="微軟正黑體" panose="020B0604030504040204" pitchFamily="34" charset="-120"/>
                <a:cs typeface="Times New Roman" panose="02020603050405020304" pitchFamily="18" charset="0"/>
              </a:rPr>
              <a:t>表明</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時間的線性增加與</a:t>
            </a:r>
            <a:r>
              <a:rPr lang="en-US" altLang="zh-TW" sz="2400" dirty="0">
                <a:effectLst/>
                <a:latin typeface="Times New Roman" panose="02020603050405020304" pitchFamily="18" charset="0"/>
                <a:ea typeface="微軟正黑體" panose="020B0604030504040204" pitchFamily="34" charset="-120"/>
              </a:rPr>
              <a:t>N</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-back</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任務的難度有關</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C00000"/>
              </a:buClr>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4C</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dirty="0">
                <a:effectLst/>
                <a:latin typeface="Times New Roman" panose="02020603050405020304" pitchFamily="18" charset="0"/>
                <a:ea typeface="微軟正黑體" panose="020B0604030504040204" pitchFamily="34" charset="-120"/>
              </a:rPr>
              <a:t>N-back</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任務的高主觀難度與在該時間過程中增加的時間有關</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00B050"/>
              </a:buClr>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3E</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 轉向角無明顯之變化；</a:t>
            </a:r>
            <a:endPar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00B050"/>
              </a:buClr>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4E</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400" dirty="0">
                <a:effectLst/>
                <a:latin typeface="Times New Roman" panose="02020603050405020304" pitchFamily="18" charset="0"/>
                <a:ea typeface="微軟正黑體" panose="020B0604030504040204" pitchFamily="34" charset="-120"/>
              </a:rPr>
              <a:t>N-back</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任務的高主觀難度與該時間過程中轉向角變化的增加有關</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7030A0"/>
              </a:buClr>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3G</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 </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車道交叉後的時間過程中，沒有發現條件之間的轉向角方差</a:t>
            </a:r>
            <a:r>
              <a:rPr lang="zh-TW" altLang="en-US" sz="2000" dirty="0">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7030A0"/>
              </a:buClr>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4G</a:t>
            </a: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 </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沒有發現</a:t>
            </a:r>
            <a:r>
              <a:rPr lang="en-US" altLang="zh-TW" sz="2400" dirty="0">
                <a:effectLst/>
                <a:latin typeface="Times New Roman" panose="02020603050405020304" pitchFamily="18" charset="0"/>
                <a:ea typeface="微軟正黑體" panose="020B0604030504040204" pitchFamily="34" charset="-120"/>
              </a:rPr>
              <a:t>N-back</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任務的主觀難度與轉向角方差</a:t>
            </a:r>
            <a:r>
              <a:rPr lang="zh-TW" altLang="en-US" sz="2000" dirty="0">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0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Font typeface="Arial" panose="020B0604020202020204" pitchFamily="34" charset="0"/>
              <a:buChar char="•"/>
            </a:pP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不同類型的任務（從認知任務到視覺手動任務）之間切換成本（即，任務切換後立即響應較慢）可能會導致規避迴避操作在完成迴避操作之前被延遲。</a:t>
            </a:r>
            <a:endParaRPr lang="en-US" altLang="zh-TW" sz="20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50000"/>
              </a:lnSpc>
            </a:pPr>
            <a:r>
              <a:rPr lang="zh-TW" altLang="en-US" sz="2400" b="1"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b="1" dirty="0">
                <a:latin typeface="Times New Roman" panose="02020603050405020304" pitchFamily="18" charset="0"/>
                <a:ea typeface="微軟正黑體" panose="020B0604030504040204" pitchFamily="34" charset="-120"/>
              </a:rPr>
              <a:t>N</a:t>
            </a:r>
            <a:r>
              <a:rPr lang="en-US" altLang="zh-TW" sz="2400" b="1" dirty="0">
                <a:latin typeface="Times New Roman" panose="02020603050405020304" pitchFamily="18" charset="0"/>
                <a:ea typeface="微軟正黑體" panose="020B0604030504040204" pitchFamily="34" charset="-120"/>
                <a:cs typeface="Times New Roman" panose="02020603050405020304" pitchFamily="18" charset="0"/>
              </a:rPr>
              <a:t>-back</a:t>
            </a:r>
            <a:r>
              <a:rPr lang="zh-TW" altLang="zh-TW" sz="2400" b="1" dirty="0">
                <a:latin typeface="Times New Roman" panose="02020603050405020304" pitchFamily="18" charset="0"/>
                <a:ea typeface="微軟正黑體" panose="020B0604030504040204" pitchFamily="34" charset="-120"/>
                <a:cs typeface="Times New Roman" panose="02020603050405020304" pitchFamily="18" charset="0"/>
              </a:rPr>
              <a:t>任務組的結果表明</a:t>
            </a:r>
            <a:endParaRPr lang="en-US" altLang="zh-TW" sz="2400" b="1" dirty="0">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Font typeface="Arial" panose="020B0604020202020204" pitchFamily="34" charset="0"/>
              <a:buChar char="•"/>
            </a:pP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由非駕駛相關任務在自動駕駛中引起的高度認知分散，導致從</a:t>
            </a:r>
            <a:r>
              <a:rPr lang="en-US" altLang="zh-TW" sz="2000" dirty="0">
                <a:effectLst/>
                <a:latin typeface="Times New Roman" panose="02020603050405020304" pitchFamily="18" charset="0"/>
                <a:ea typeface="微軟正黑體" panose="020B0604030504040204" pitchFamily="34" charset="-120"/>
              </a:rPr>
              <a:t>TOR</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到轉向啟動的時間響應時間縮短，但也導致從開始轉向到越過車道的時間過程中需要更長的時間和更大的轉向角變化。</a:t>
            </a:r>
            <a:endParaRPr lang="zh-TW" altLang="en-US" sz="2400" dirty="0"/>
          </a:p>
        </p:txBody>
      </p:sp>
    </p:spTree>
    <p:extLst>
      <p:ext uri="{BB962C8B-B14F-4D97-AF65-F5344CB8AC3E}">
        <p14:creationId xmlns:p14="http://schemas.microsoft.com/office/powerpoint/2010/main" val="1717892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a:extLst>
              <a:ext uri="{FF2B5EF4-FFF2-40B4-BE49-F238E27FC236}">
                <a16:creationId xmlns:a16="http://schemas.microsoft.com/office/drawing/2014/main" xmlns="" id="{17A8BC58-A133-463D-9B2C-5D610BD78493}"/>
              </a:ext>
            </a:extLst>
          </p:cNvPr>
          <p:cNvGrpSpPr/>
          <p:nvPr/>
        </p:nvGrpSpPr>
        <p:grpSpPr>
          <a:xfrm>
            <a:off x="7085357" y="435550"/>
            <a:ext cx="6251798" cy="7589504"/>
            <a:chOff x="7085357" y="435550"/>
            <a:chExt cx="6251798" cy="7589504"/>
          </a:xfrm>
        </p:grpSpPr>
        <p:sp>
          <p:nvSpPr>
            <p:cNvPr id="5" name="橢圓 4">
              <a:extLst>
                <a:ext uri="{FF2B5EF4-FFF2-40B4-BE49-F238E27FC236}">
                  <a16:creationId xmlns:a16="http://schemas.microsoft.com/office/drawing/2014/main" xmlns="" id="{8BD97614-675A-4B6B-9F29-F2CD237C2CB9}"/>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6" name="橢圓 5">
              <a:extLst>
                <a:ext uri="{FF2B5EF4-FFF2-40B4-BE49-F238E27FC236}">
                  <a16:creationId xmlns:a16="http://schemas.microsoft.com/office/drawing/2014/main" xmlns="" id="{0DDDCE2F-1127-4889-887F-E09160FC0596}"/>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7" name="橢圓 6">
              <a:extLst>
                <a:ext uri="{FF2B5EF4-FFF2-40B4-BE49-F238E27FC236}">
                  <a16:creationId xmlns:a16="http://schemas.microsoft.com/office/drawing/2014/main" xmlns="" id="{7D751EA9-40F0-44F6-B934-80C3DFAD568E}"/>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01461BA7-EA89-4F99-AEEA-8D2C78CB86D9}"/>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2" name="文字方塊 1">
            <a:extLst>
              <a:ext uri="{FF2B5EF4-FFF2-40B4-BE49-F238E27FC236}">
                <a16:creationId xmlns:a16="http://schemas.microsoft.com/office/drawing/2014/main" xmlns="" id="{E359A576-5E2C-4CD6-BC99-BB5CC7CB865A}"/>
              </a:ext>
            </a:extLst>
          </p:cNvPr>
          <p:cNvSpPr txBox="1"/>
          <p:nvPr/>
        </p:nvSpPr>
        <p:spPr>
          <a:xfrm>
            <a:off x="212437" y="138545"/>
            <a:ext cx="4318426"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4. </a:t>
            </a:r>
            <a:r>
              <a:rPr lang="zh-TW" altLang="en-US" sz="2400" dirty="0" smtClean="0">
                <a:latin typeface="微軟正黑體" panose="020B0604030504040204" pitchFamily="34" charset="-120"/>
                <a:ea typeface="微軟正黑體" panose="020B0604030504040204" pitchFamily="34" charset="-120"/>
              </a:rPr>
              <a:t>討論</a:t>
            </a:r>
            <a:r>
              <a:rPr lang="en-US" altLang="zh-TW" sz="2400" dirty="0" smtClean="0">
                <a:latin typeface="微軟正黑體" panose="020B0604030504040204" pitchFamily="34" charset="-120"/>
                <a:ea typeface="微軟正黑體" panose="020B0604030504040204" pitchFamily="34" charset="-120"/>
              </a:rPr>
              <a:t>-</a:t>
            </a:r>
            <a:r>
              <a:rPr lang="en-US" altLang="zh-TW" sz="1800" dirty="0" err="1">
                <a:effectLst/>
                <a:latin typeface="Times New Roman" panose="02020603050405020304" pitchFamily="18" charset="0"/>
                <a:ea typeface="微軟正黑體" panose="020B0604030504040204" pitchFamily="34" charset="-120"/>
              </a:rPr>
              <a:t>SuRT</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對</a:t>
            </a:r>
            <a:r>
              <a:rPr lang="en-US" altLang="zh-TW" sz="1800" dirty="0">
                <a:effectLst/>
                <a:latin typeface="Times New Roman" panose="02020603050405020304" pitchFamily="18" charset="0"/>
                <a:ea typeface="微軟正黑體" panose="020B0604030504040204" pitchFamily="34" charset="-120"/>
              </a:rPr>
              <a:t>TOR</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後駕駛性能的影響</a:t>
            </a:r>
            <a:endParaRPr lang="zh-TW" altLang="en-US" sz="2400"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xmlns="" id="{E9D08AB6-E483-41D2-9340-EC94C7B5C2A0}"/>
              </a:ext>
            </a:extLst>
          </p:cNvPr>
          <p:cNvSpPr txBox="1"/>
          <p:nvPr/>
        </p:nvSpPr>
        <p:spPr>
          <a:xfrm>
            <a:off x="845323" y="725552"/>
            <a:ext cx="10101806" cy="5746830"/>
          </a:xfrm>
          <a:prstGeom prst="rect">
            <a:avLst/>
          </a:prstGeom>
          <a:noFill/>
        </p:spPr>
        <p:txBody>
          <a:bodyPr wrap="square">
            <a:spAutoFit/>
          </a:bodyPr>
          <a:lstStyle/>
          <a:p>
            <a:pPr marL="285750" indent="-285750">
              <a:lnSpc>
                <a:spcPct val="150000"/>
              </a:lnSpc>
              <a:buClr>
                <a:srgbClr val="C00000"/>
              </a:buClr>
              <a:buFont typeface="Arial" panose="020B0604020202020204" pitchFamily="34" charset="0"/>
              <a:buChar char="•"/>
            </a:pPr>
            <a:r>
              <a:rPr lang="zh-TW" altLang="zh-TW" sz="19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1900" dirty="0">
                <a:latin typeface="Times New Roman" panose="02020603050405020304" pitchFamily="18" charset="0"/>
                <a:ea typeface="微軟正黑體" panose="020B0604030504040204" pitchFamily="34" charset="-120"/>
              </a:rPr>
              <a:t>3B </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從</a:t>
            </a:r>
            <a:r>
              <a:rPr lang="en-US" altLang="zh-TW" sz="1900" dirty="0">
                <a:effectLst/>
                <a:latin typeface="Times New Roman" panose="02020603050405020304" pitchFamily="18" charset="0"/>
                <a:ea typeface="微軟正黑體" panose="020B0604030504040204" pitchFamily="34" charset="-120"/>
              </a:rPr>
              <a:t>TOR</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到轉向啟動的時間過程中，條件之間的響應時間沒有差異</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19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C00000"/>
              </a:buClr>
              <a:buFont typeface="Arial" panose="020B0604020202020204" pitchFamily="34" charset="0"/>
              <a:buChar char="•"/>
            </a:pP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4B</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900" dirty="0" err="1">
                <a:effectLst/>
                <a:latin typeface="Times New Roman" panose="02020603050405020304" pitchFamily="18" charset="0"/>
                <a:ea typeface="微軟正黑體" panose="020B0604030504040204" pitchFamily="34" charset="-120"/>
              </a:rPr>
              <a:t>SuRT</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的高主觀難度與趨勢級別的該時間過程中響應時間縮短之間存在關係</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，與圖</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3A</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4A</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模式相同。</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b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表明視覺和認知分散注意力提高了駕駛員在自動駕駛過程中對潛在危險的意識，並改善了</a:t>
            </a:r>
            <a:r>
              <a:rPr lang="en-US" altLang="zh-TW" sz="1900" dirty="0">
                <a:effectLst/>
                <a:latin typeface="Times New Roman" panose="02020603050405020304" pitchFamily="18" charset="0"/>
                <a:ea typeface="微軟正黑體" panose="020B0604030504040204" pitchFamily="34" charset="-120"/>
              </a:rPr>
              <a:t>TOR</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後立即抓緊方向盤的操作。</a:t>
            </a:r>
            <a:endParaRPr lang="en-US" altLang="zh-TW" sz="19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00B050"/>
              </a:buClr>
              <a:buFont typeface="Arial" panose="020B0604020202020204" pitchFamily="34" charset="0"/>
              <a:buChar char="•"/>
            </a:pP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3D(</a:t>
            </a:r>
            <a:r>
              <a:rPr lang="zh-TW" altLang="zh-TW" sz="1900" dirty="0">
                <a:latin typeface="Times New Roman" panose="02020603050405020304" pitchFamily="18" charset="0"/>
                <a:ea typeface="微軟正黑體" panose="020B0604030504040204" pitchFamily="34" charset="-120"/>
                <a:cs typeface="Times New Roman" panose="02020603050405020304" pitchFamily="18" charset="0"/>
              </a:rPr>
              <a:t>時間條件</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與圖</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3F(</a:t>
            </a:r>
            <a:r>
              <a:rPr lang="zh-TW" altLang="zh-TW" sz="1900" dirty="0">
                <a:latin typeface="Times New Roman" panose="02020603050405020304" pitchFamily="18" charset="0"/>
                <a:ea typeface="微軟正黑體" panose="020B0604030504040204" pitchFamily="34" charset="-120"/>
                <a:cs typeface="Times New Roman" panose="02020603050405020304" pitchFamily="18" charset="0"/>
              </a:rPr>
              <a:t>轉向角變化</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轉向開始到車道交叉的時間過程之間沒有差異</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19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00B050"/>
              </a:buClr>
              <a:buFont typeface="Arial" panose="020B0604020202020204" pitchFamily="34" charset="0"/>
              <a:buChar char="•"/>
            </a:pP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4D(</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時間條件</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4F(</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轉向角變化</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與</a:t>
            </a:r>
            <a:r>
              <a:rPr lang="en-US" altLang="zh-TW" sz="1900" dirty="0" err="1">
                <a:effectLst/>
                <a:latin typeface="Times New Roman" panose="02020603050405020304" pitchFamily="18" charset="0"/>
                <a:ea typeface="微軟正黑體" panose="020B0604030504040204" pitchFamily="34" charset="-120"/>
              </a:rPr>
              <a:t>SuRT</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的主觀難度</a:t>
            </a:r>
            <a:r>
              <a:rPr lang="zh-TW" altLang="en-US" sz="1900" dirty="0">
                <a:effectLst/>
                <a:latin typeface="Times New Roman" panose="02020603050405020304" pitchFamily="18" charset="0"/>
                <a:ea typeface="微軟正黑體" panose="020B0604030504040204" pitchFamily="34" charset="-120"/>
                <a:cs typeface="Times New Roman" panose="02020603050405020304" pitchFamily="18" charset="0"/>
              </a:rPr>
              <a:t>沒有關係。</a:t>
            </a:r>
            <a:endPar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7030A0"/>
              </a:buClr>
              <a:buFont typeface="Arial" panose="020B0604020202020204" pitchFamily="34" charset="0"/>
              <a:buChar char="•"/>
            </a:pP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3H</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 </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發現條件之間的轉向角</a:t>
            </a:r>
            <a:r>
              <a:rPr lang="zh-TW" altLang="en-US" sz="1900" dirty="0">
                <a:effectLst/>
                <a:latin typeface="Times New Roman" panose="02020603050405020304" pitchFamily="18" charset="0"/>
                <a:ea typeface="微軟正黑體" panose="020B0604030504040204" pitchFamily="34" charset="-120"/>
                <a:cs typeface="Times New Roman" panose="02020603050405020304" pitchFamily="18" charset="0"/>
              </a:rPr>
              <a:t>變化</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存在差異，表明轉向角</a:t>
            </a:r>
            <a:r>
              <a:rPr lang="zh-TW" altLang="en-US" sz="1900" dirty="0">
                <a:effectLst/>
                <a:latin typeface="Times New Roman" panose="02020603050405020304" pitchFamily="18" charset="0"/>
                <a:ea typeface="微軟正黑體" panose="020B0604030504040204" pitchFamily="34" charset="-120"/>
                <a:cs typeface="Times New Roman" panose="02020603050405020304" pitchFamily="18" charset="0"/>
              </a:rPr>
              <a:t>變化</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呈線性增加，而趨勢水準的</a:t>
            </a:r>
            <a:r>
              <a:rPr lang="en-US" altLang="zh-TW" sz="1900" dirty="0" err="1">
                <a:effectLst/>
                <a:latin typeface="Times New Roman" panose="02020603050405020304" pitchFamily="18" charset="0"/>
                <a:ea typeface="微軟正黑體" panose="020B0604030504040204" pitchFamily="34" charset="-120"/>
              </a:rPr>
              <a:t>SuRT</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難度較大</a:t>
            </a:r>
            <a:r>
              <a:rPr lang="zh-TW" altLang="en-US" sz="1900" dirty="0">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19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7030A0"/>
              </a:buClr>
              <a:buFont typeface="Arial" panose="020B0604020202020204" pitchFamily="34" charset="0"/>
              <a:buChar char="•"/>
            </a:pP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圖</a:t>
            </a:r>
            <a:r>
              <a:rPr lang="en-US" altLang="zh-TW" sz="1900" dirty="0">
                <a:latin typeface="Times New Roman" panose="02020603050405020304" pitchFamily="18" charset="0"/>
                <a:ea typeface="微軟正黑體" panose="020B0604030504040204" pitchFamily="34" charset="-120"/>
                <a:cs typeface="Times New Roman" panose="02020603050405020304" pitchFamily="18" charset="0"/>
              </a:rPr>
              <a:t>4H</a:t>
            </a:r>
            <a:r>
              <a:rPr lang="zh-TW" altLang="en-US" sz="19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900" dirty="0" err="1">
                <a:effectLst/>
                <a:latin typeface="Times New Roman" panose="02020603050405020304" pitchFamily="18" charset="0"/>
                <a:ea typeface="微軟正黑體" panose="020B0604030504040204" pitchFamily="34" charset="-120"/>
              </a:rPr>
              <a:t>SuRT</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的高主觀難度與趨勢水準下此時間過程中轉向角變化的增加有關</a:t>
            </a:r>
            <a:r>
              <a:rPr lang="zh-TW" altLang="en-US" sz="1900" dirty="0">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19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50000"/>
              </a:lnSpc>
            </a:pPr>
            <a:r>
              <a:rPr lang="zh-TW" altLang="en-US" sz="1900" b="1"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900" b="1" dirty="0" err="1">
                <a:latin typeface="Times New Roman" panose="02020603050405020304" pitchFamily="18" charset="0"/>
                <a:ea typeface="微軟正黑體" panose="020B0604030504040204" pitchFamily="34" charset="-120"/>
              </a:rPr>
              <a:t>SuRT</a:t>
            </a:r>
            <a:r>
              <a:rPr lang="zh-TW" altLang="zh-TW" sz="1900" b="1" dirty="0">
                <a:latin typeface="Times New Roman" panose="02020603050405020304" pitchFamily="18" charset="0"/>
                <a:ea typeface="微軟正黑體" panose="020B0604030504040204" pitchFamily="34" charset="-120"/>
                <a:cs typeface="Times New Roman" panose="02020603050405020304" pitchFamily="18" charset="0"/>
              </a:rPr>
              <a:t>任務組的結果表明</a:t>
            </a:r>
            <a:endParaRPr lang="en-US" altLang="zh-TW" sz="1900" b="1" dirty="0">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Font typeface="Arial" panose="020B0604020202020204" pitchFamily="34" charset="0"/>
              <a:buChar char="•"/>
            </a:pP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自動駕駛中的高度視力分散會導致從</a:t>
            </a:r>
            <a:r>
              <a:rPr lang="en-US" altLang="zh-TW" sz="1900" dirty="0">
                <a:effectLst/>
                <a:latin typeface="Times New Roman" panose="02020603050405020304" pitchFamily="18" charset="0"/>
                <a:ea typeface="微軟正黑體" panose="020B0604030504040204" pitchFamily="34" charset="-120"/>
              </a:rPr>
              <a:t>TOR</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到轉向啟動的時間響應時間縮短。但是，這</a:t>
            </a:r>
            <a:r>
              <a:rPr lang="zh-TW" altLang="zh-TW" sz="1900" dirty="0" smtClean="0">
                <a:effectLst/>
                <a:latin typeface="Times New Roman" panose="02020603050405020304" pitchFamily="18" charset="0"/>
                <a:ea typeface="微軟正黑體" panose="020B0604030504040204" pitchFamily="34" charset="-120"/>
                <a:cs typeface="Times New Roman" panose="02020603050405020304" pitchFamily="18" charset="0"/>
              </a:rPr>
              <a:t>種</a:t>
            </a:r>
            <a:r>
              <a:rPr lang="zh-TW" altLang="en-US" sz="1900" dirty="0" smtClean="0">
                <a:effectLst/>
                <a:latin typeface="Times New Roman" panose="02020603050405020304" pitchFamily="18" charset="0"/>
                <a:ea typeface="微軟正黑體" panose="020B0604030504040204" pitchFamily="34" charset="-120"/>
                <a:cs typeface="Times New Roman" panose="02020603050405020304" pitchFamily="18" charset="0"/>
              </a:rPr>
              <a:t>干</a:t>
            </a:r>
            <a:r>
              <a:rPr lang="zh-TW" altLang="zh-TW" sz="1900" dirty="0" smtClean="0">
                <a:effectLst/>
                <a:latin typeface="Times New Roman" panose="02020603050405020304" pitchFamily="18" charset="0"/>
                <a:ea typeface="微軟正黑體" panose="020B0604030504040204" pitchFamily="34" charset="-120"/>
                <a:cs typeface="Times New Roman" panose="02020603050405020304" pitchFamily="18" charset="0"/>
              </a:rPr>
              <a:t>擾</a:t>
            </a:r>
            <a:r>
              <a:rPr lang="zh-TW" altLang="zh-TW" sz="1900" dirty="0">
                <a:effectLst/>
                <a:latin typeface="Times New Roman" panose="02020603050405020304" pitchFamily="18" charset="0"/>
                <a:ea typeface="微軟正黑體" panose="020B0604030504040204" pitchFamily="34" charset="-120"/>
                <a:cs typeface="Times New Roman" panose="02020603050405020304" pitchFamily="18" charset="0"/>
              </a:rPr>
              <a:t>增加了車道交叉後的轉向角變化。</a:t>
            </a:r>
            <a:endParaRPr lang="zh-TW" altLang="en-US" sz="1900" dirty="0"/>
          </a:p>
        </p:txBody>
      </p:sp>
    </p:spTree>
    <p:extLst>
      <p:ext uri="{BB962C8B-B14F-4D97-AF65-F5344CB8AC3E}">
        <p14:creationId xmlns:p14="http://schemas.microsoft.com/office/powerpoint/2010/main" val="1259192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a:extLst>
              <a:ext uri="{FF2B5EF4-FFF2-40B4-BE49-F238E27FC236}">
                <a16:creationId xmlns:a16="http://schemas.microsoft.com/office/drawing/2014/main" xmlns="" id="{E4751715-9A4A-4985-A9E3-52ED7B6CB7DF}"/>
              </a:ext>
            </a:extLst>
          </p:cNvPr>
          <p:cNvGrpSpPr/>
          <p:nvPr/>
        </p:nvGrpSpPr>
        <p:grpSpPr>
          <a:xfrm>
            <a:off x="7085357" y="435550"/>
            <a:ext cx="6251798" cy="7589504"/>
            <a:chOff x="7085357" y="435550"/>
            <a:chExt cx="6251798" cy="7589504"/>
          </a:xfrm>
        </p:grpSpPr>
        <p:sp>
          <p:nvSpPr>
            <p:cNvPr id="5" name="橢圓 4">
              <a:extLst>
                <a:ext uri="{FF2B5EF4-FFF2-40B4-BE49-F238E27FC236}">
                  <a16:creationId xmlns:a16="http://schemas.microsoft.com/office/drawing/2014/main" xmlns="" id="{3E46A8DD-BA93-46D1-BE93-3958C000B993}"/>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6" name="橢圓 5">
              <a:extLst>
                <a:ext uri="{FF2B5EF4-FFF2-40B4-BE49-F238E27FC236}">
                  <a16:creationId xmlns:a16="http://schemas.microsoft.com/office/drawing/2014/main" xmlns="" id="{33197468-DD7F-4032-9684-A767638EDBE2}"/>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7" name="橢圓 6">
              <a:extLst>
                <a:ext uri="{FF2B5EF4-FFF2-40B4-BE49-F238E27FC236}">
                  <a16:creationId xmlns:a16="http://schemas.microsoft.com/office/drawing/2014/main" xmlns="" id="{4657B67A-D9B7-450A-BFE1-E31CE1E71DD6}"/>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9EB1EBF2-9535-45ED-BE94-546A780CA324}"/>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2" name="文字方塊 1">
            <a:extLst>
              <a:ext uri="{FF2B5EF4-FFF2-40B4-BE49-F238E27FC236}">
                <a16:creationId xmlns:a16="http://schemas.microsoft.com/office/drawing/2014/main" xmlns="" id="{F63DF2B2-635D-4257-A738-B744AB6A2799}"/>
              </a:ext>
            </a:extLst>
          </p:cNvPr>
          <p:cNvSpPr txBox="1"/>
          <p:nvPr/>
        </p:nvSpPr>
        <p:spPr>
          <a:xfrm>
            <a:off x="212437" y="138545"/>
            <a:ext cx="4309770"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4. </a:t>
            </a:r>
            <a:r>
              <a:rPr lang="zh-TW" altLang="en-US" sz="2400" dirty="0" smtClean="0">
                <a:latin typeface="微軟正黑體" panose="020B0604030504040204" pitchFamily="34" charset="-120"/>
                <a:ea typeface="微軟正黑體" panose="020B0604030504040204" pitchFamily="34" charset="-120"/>
              </a:rPr>
              <a:t>討論</a:t>
            </a:r>
            <a:r>
              <a:rPr lang="en-US" altLang="zh-TW" sz="2400" dirty="0" smtClean="0">
                <a:latin typeface="微軟正黑體" panose="020B0604030504040204" pitchFamily="34" charset="-120"/>
                <a:ea typeface="微軟正黑體" panose="020B0604030504040204" pitchFamily="34" charset="-120"/>
              </a:rPr>
              <a:t>-</a:t>
            </a:r>
            <a:r>
              <a:rPr lang="en-US" altLang="zh-TW" sz="1800" dirty="0">
                <a:effectLst/>
                <a:latin typeface="Times New Roman" panose="02020603050405020304" pitchFamily="18" charset="0"/>
                <a:ea typeface="微軟正黑體" panose="020B0604030504040204" pitchFamily="34" charset="-120"/>
              </a:rPr>
              <a:t>N</a:t>
            </a:r>
            <a:r>
              <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-back</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任務和</a:t>
            </a:r>
            <a:r>
              <a:rPr lang="en-US" altLang="zh-TW" sz="1800" dirty="0" err="1">
                <a:effectLst/>
                <a:latin typeface="Times New Roman" panose="02020603050405020304" pitchFamily="18" charset="0"/>
                <a:ea typeface="微軟正黑體" panose="020B0604030504040204" pitchFamily="34" charset="-120"/>
              </a:rPr>
              <a:t>SuRT</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的效果比較</a:t>
            </a:r>
            <a:endParaRPr lang="zh-TW" altLang="en-US" sz="2400"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xmlns="" id="{9D5A4ADC-48E3-4218-AAA1-BA2891396CD2}"/>
              </a:ext>
            </a:extLst>
          </p:cNvPr>
          <p:cNvSpPr txBox="1"/>
          <p:nvPr/>
        </p:nvSpPr>
        <p:spPr>
          <a:xfrm>
            <a:off x="899645" y="994427"/>
            <a:ext cx="10101806" cy="5078313"/>
          </a:xfrm>
          <a:prstGeom prst="rect">
            <a:avLst/>
          </a:prstGeom>
          <a:noFill/>
        </p:spPr>
        <p:txBody>
          <a:bodyPr wrap="square">
            <a:spAutoFit/>
          </a:bodyPr>
          <a:lstStyle/>
          <a:p>
            <a:pPr marL="285750" indent="-285750">
              <a:lnSpc>
                <a:spcPct val="150000"/>
              </a:lnSpc>
              <a:buClr>
                <a:srgbClr val="C00000"/>
              </a:buClr>
              <a:buFont typeface="Arial" panose="020B0604020202020204" pitchFamily="34" charset="0"/>
              <a:buChar char="•"/>
            </a:pPr>
            <a:r>
              <a:rPr lang="en-US" altLang="zh-TW" sz="2400" dirty="0">
                <a:effectLst/>
                <a:latin typeface="Times New Roman" panose="02020603050405020304" pitchFamily="18" charset="0"/>
                <a:ea typeface="微軟正黑體" panose="020B0604030504040204" pitchFamily="34" charset="-120"/>
              </a:rPr>
              <a:t>TOR</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後自動駕駛中認知負</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荷</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和視覺負</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荷</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影響時機的這種差異可能歸因於任務切換質量的差異（受認知分心的影響很大），以及駕駛員狀態感知的差異（受視覺</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干</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擾）分心。</a:t>
            </a:r>
            <a:endPar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C00000"/>
              </a:buClr>
              <a:buFont typeface="Arial" panose="020B0604020202020204" pitchFamily="34" charset="0"/>
              <a:buChar char="•"/>
            </a:pP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研究</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表明更大的轉向角運動可能會增加轉向角變化並降低穩定性。</a:t>
            </a:r>
            <a:endPar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C00000"/>
              </a:buClr>
              <a:buFont typeface="Arial" panose="020B0604020202020204" pitchFamily="34" charset="0"/>
              <a:buChar char="•"/>
            </a:pP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本實驗使用</a:t>
            </a:r>
            <a:r>
              <a:rPr lang="en-US" altLang="zh-TW" sz="2400" dirty="0">
                <a:effectLst/>
                <a:latin typeface="Times New Roman" panose="02020603050405020304" pitchFamily="18" charset="0"/>
                <a:ea typeface="微軟正黑體" panose="020B0604030504040204" pitchFamily="34" charset="-120"/>
              </a:rPr>
              <a:t>6 s</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轉換</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過程中較小的時間</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預算</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可能會增強</a:t>
            </a:r>
            <a:r>
              <a:rPr lang="en-US" altLang="zh-TW" sz="2400" dirty="0" err="1">
                <a:effectLst/>
                <a:latin typeface="Times New Roman" panose="02020603050405020304" pitchFamily="18" charset="0"/>
                <a:ea typeface="微軟正黑體" panose="020B0604030504040204" pitchFamily="34" charset="-120"/>
              </a:rPr>
              <a:t>SuRT</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任務中的視覺</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干</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擾效果，並且在橫穿道路後車輛穩定性會下降。</a:t>
            </a:r>
            <a:endPar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C00000"/>
              </a:buClr>
              <a:buFont typeface="Arial" panose="020B0604020202020204" pitchFamily="34" charset="0"/>
              <a:buChar char="•"/>
            </a:pP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認知負</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荷</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的駕駛員狀態後的</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轉換</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行為中發現</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關鍵事件的時間間隔較小，可能會由於任務切換而延遲</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C00000"/>
              </a:buClr>
              <a:buFont typeface="Arial" panose="020B0604020202020204" pitchFamily="34" charset="0"/>
              <a:buChar char="•"/>
            </a:pP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實驗中，參與者通過轉向而非剎車避免了拋錨的汽車。</a:t>
            </a:r>
            <a:endParaRPr lang="zh-TW" altLang="en-US" sz="2800" dirty="0"/>
          </a:p>
        </p:txBody>
      </p:sp>
    </p:spTree>
    <p:extLst>
      <p:ext uri="{BB962C8B-B14F-4D97-AF65-F5344CB8AC3E}">
        <p14:creationId xmlns:p14="http://schemas.microsoft.com/office/powerpoint/2010/main" val="2435584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
            <a:extLst>
              <a:ext uri="{FF2B5EF4-FFF2-40B4-BE49-F238E27FC236}">
                <a16:creationId xmlns:a16="http://schemas.microsoft.com/office/drawing/2014/main" xmlns="" id="{3E8AFC39-21A2-4BAC-9BB9-9608D3AFFA35}"/>
              </a:ext>
            </a:extLst>
          </p:cNvPr>
          <p:cNvGrpSpPr/>
          <p:nvPr/>
        </p:nvGrpSpPr>
        <p:grpSpPr>
          <a:xfrm>
            <a:off x="7085357" y="435550"/>
            <a:ext cx="6251798" cy="7589504"/>
            <a:chOff x="7085357" y="435550"/>
            <a:chExt cx="6251798" cy="7589504"/>
          </a:xfrm>
        </p:grpSpPr>
        <p:sp>
          <p:nvSpPr>
            <p:cNvPr id="3" name="橢圓 2">
              <a:extLst>
                <a:ext uri="{FF2B5EF4-FFF2-40B4-BE49-F238E27FC236}">
                  <a16:creationId xmlns:a16="http://schemas.microsoft.com/office/drawing/2014/main" xmlns="" id="{C8E4B635-C605-4954-8F65-E1AF34FE1CCC}"/>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4" name="橢圓 3">
              <a:extLst>
                <a:ext uri="{FF2B5EF4-FFF2-40B4-BE49-F238E27FC236}">
                  <a16:creationId xmlns:a16="http://schemas.microsoft.com/office/drawing/2014/main" xmlns="" id="{0ECC04BB-046D-406E-859F-F5785D0084E3}"/>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5" name="橢圓 4">
              <a:extLst>
                <a:ext uri="{FF2B5EF4-FFF2-40B4-BE49-F238E27FC236}">
                  <a16:creationId xmlns:a16="http://schemas.microsoft.com/office/drawing/2014/main" xmlns="" id="{FA5FD526-DC7F-403A-8627-1D67272A3828}"/>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6" name="橢圓 5">
              <a:extLst>
                <a:ext uri="{FF2B5EF4-FFF2-40B4-BE49-F238E27FC236}">
                  <a16:creationId xmlns:a16="http://schemas.microsoft.com/office/drawing/2014/main" xmlns="" id="{C68EDB25-325D-4E27-BDA6-D1BB0CA86010}"/>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7" name="文字方塊 6">
            <a:extLst>
              <a:ext uri="{FF2B5EF4-FFF2-40B4-BE49-F238E27FC236}">
                <a16:creationId xmlns:a16="http://schemas.microsoft.com/office/drawing/2014/main" xmlns="" id="{22B2C9A8-D29F-4D6E-AC49-F961E335BBE5}"/>
              </a:ext>
            </a:extLst>
          </p:cNvPr>
          <p:cNvSpPr txBox="1"/>
          <p:nvPr/>
        </p:nvSpPr>
        <p:spPr>
          <a:xfrm>
            <a:off x="212437" y="138545"/>
            <a:ext cx="3105337"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4. </a:t>
            </a:r>
            <a:r>
              <a:rPr lang="zh-TW" altLang="en-US" sz="2400" dirty="0" smtClean="0">
                <a:latin typeface="微軟正黑體" panose="020B0604030504040204" pitchFamily="34" charset="-120"/>
                <a:ea typeface="微軟正黑體" panose="020B0604030504040204" pitchFamily="34" charset="-120"/>
              </a:rPr>
              <a:t>討論</a:t>
            </a:r>
            <a:r>
              <a:rPr lang="en-US" altLang="zh-TW" sz="2400" dirty="0" smtClean="0">
                <a:latin typeface="微軟正黑體" panose="020B0604030504040204" pitchFamily="34" charset="-120"/>
                <a:ea typeface="微軟正黑體" panose="020B0604030504040204" pitchFamily="34" charset="-120"/>
              </a:rPr>
              <a:t>-</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局限性和未來方向</a:t>
            </a:r>
            <a:endParaRPr lang="zh-TW" altLang="en-US" sz="2400" dirty="0">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xmlns="" id="{3243F852-3D5A-47BA-890B-AA45D7045B43}"/>
              </a:ext>
            </a:extLst>
          </p:cNvPr>
          <p:cNvSpPr txBox="1"/>
          <p:nvPr/>
        </p:nvSpPr>
        <p:spPr>
          <a:xfrm>
            <a:off x="917751" y="754164"/>
            <a:ext cx="10101806" cy="5632311"/>
          </a:xfrm>
          <a:prstGeom prst="rect">
            <a:avLst/>
          </a:prstGeom>
          <a:noFill/>
        </p:spPr>
        <p:txBody>
          <a:bodyPr wrap="square">
            <a:spAutoFit/>
          </a:bodyPr>
          <a:lstStyle/>
          <a:p>
            <a:pPr marL="285750" indent="-285750">
              <a:lnSpc>
                <a:spcPct val="150000"/>
              </a:lnSpc>
              <a:buClr>
                <a:srgbClr val="C00000"/>
              </a:buClr>
              <a:buFont typeface="Arial" panose="020B0604020202020204" pitchFamily="34" charset="0"/>
              <a:buChar char="•"/>
            </a:pPr>
            <a:r>
              <a:rPr lang="zh-TW" altLang="zh-TW" sz="2400" kern="100" dirty="0">
                <a:effectLst/>
                <a:latin typeface="Times New Roman" panose="02020603050405020304" pitchFamily="18" charset="0"/>
                <a:ea typeface="微軟正黑體" panose="020B0604030504040204" pitchFamily="34" charset="-120"/>
                <a:cs typeface="Times New Roman" panose="02020603050405020304" pitchFamily="18" charset="0"/>
              </a:rPr>
              <a:t>實驗是在駕駛模擬器中進行的</a:t>
            </a:r>
            <a:r>
              <a:rPr lang="zh-TW" altLang="en-US" sz="2400" kern="100" dirty="0">
                <a:latin typeface="標楷體" panose="03000509000000000000" pitchFamily="65" charset="-120"/>
                <a:ea typeface="標楷體" panose="03000509000000000000" pitchFamily="65" charset="-120"/>
                <a:cs typeface="Times New Roman" panose="02020603050405020304" pitchFamily="18" charset="0"/>
              </a:rPr>
              <a:t>，</a:t>
            </a:r>
            <a:r>
              <a:rPr lang="zh-TW" altLang="zh-TW" sz="2400" kern="100" dirty="0">
                <a:effectLst/>
                <a:latin typeface="Times New Roman" panose="02020603050405020304" pitchFamily="18" charset="0"/>
                <a:ea typeface="微軟正黑體" panose="020B0604030504040204" pitchFamily="34" charset="-120"/>
                <a:cs typeface="Times New Roman" panose="02020603050405020304" pitchFamily="18" charset="0"/>
              </a:rPr>
              <a:t>難</a:t>
            </a:r>
            <a:r>
              <a:rPr lang="zh-TW" altLang="en-US" sz="2400" kern="100" dirty="0">
                <a:effectLst/>
                <a:latin typeface="Times New Roman" panose="02020603050405020304" pitchFamily="18" charset="0"/>
                <a:ea typeface="微軟正黑體" panose="020B0604030504040204" pitchFamily="34" charset="-120"/>
                <a:cs typeface="Times New Roman" panose="02020603050405020304" pitchFamily="18" charset="0"/>
              </a:rPr>
              <a:t>以</a:t>
            </a:r>
            <a:r>
              <a:rPr lang="zh-TW" altLang="zh-TW" sz="2400" kern="100" dirty="0">
                <a:effectLst/>
                <a:latin typeface="Times New Roman" panose="02020603050405020304" pitchFamily="18" charset="0"/>
                <a:ea typeface="微軟正黑體" panose="020B0604030504040204" pitchFamily="34" charset="-120"/>
                <a:cs typeface="Times New Roman" panose="02020603050405020304" pitchFamily="18" charset="0"/>
              </a:rPr>
              <a:t>確定在真實車輛中是否會顯示相同的結果。</a:t>
            </a:r>
            <a:endParaRPr lang="en-US" altLang="zh-TW" sz="24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C00000"/>
              </a:buClr>
              <a:buFont typeface="Arial" panose="020B0604020202020204" pitchFamily="34" charset="0"/>
              <a:buChar char="•"/>
            </a:pPr>
            <a:r>
              <a:rPr lang="zh-TW" altLang="en-US" sz="2400" dirty="0">
                <a:latin typeface="Times New Roman" panose="02020603050405020304" pitchFamily="18" charset="0"/>
                <a:ea typeface="微軟正黑體" panose="020B0604030504040204" pitchFamily="34" charset="-120"/>
                <a:cs typeface="Times New Roman" panose="02020603050405020304" pitchFamily="18" charset="0"/>
              </a:rPr>
              <a:t>該</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研究分別研究了認知分散和視覺分散的影響。但是，在現實生活中，這兩種類型的</a:t>
            </a:r>
            <a:r>
              <a:rPr lang="zh-TW" altLang="en-US" sz="2400" dirty="0">
                <a:effectLst/>
                <a:latin typeface="Times New Roman" panose="02020603050405020304" pitchFamily="18" charset="0"/>
                <a:ea typeface="微軟正黑體" panose="020B0604030504040204" pitchFamily="34" charset="-120"/>
                <a:cs typeface="Times New Roman" panose="02020603050405020304" pitchFamily="18" charset="0"/>
              </a:rPr>
              <a:t>干</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擾可能會在自動駕駛中同時發生。</a:t>
            </a:r>
            <a:endPar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C00000"/>
              </a:buClr>
              <a:buFont typeface="Arial" panose="020B0604020202020204" pitchFamily="34" charset="0"/>
              <a:buChar char="•"/>
            </a:pP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研究中顯示的</a:t>
            </a:r>
            <a:r>
              <a:rPr lang="en-US" altLang="zh-TW" sz="2400" dirty="0">
                <a:effectLst/>
                <a:latin typeface="Times New Roman" panose="02020603050405020304" pitchFamily="18" charset="0"/>
                <a:ea typeface="微軟正黑體" panose="020B0604030504040204" pitchFamily="34" charset="-120"/>
              </a:rPr>
              <a:t>N</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-back</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任務和</a:t>
            </a:r>
            <a:r>
              <a:rPr lang="en-US" altLang="zh-TW" sz="2400" dirty="0" err="1">
                <a:effectLst/>
                <a:latin typeface="Times New Roman" panose="02020603050405020304" pitchFamily="18" charset="0"/>
                <a:ea typeface="微軟正黑體" panose="020B0604030504040204" pitchFamily="34" charset="-120"/>
              </a:rPr>
              <a:t>SuRT</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的不同效果可能還歸因於每個任務的其他特徵。</a:t>
            </a:r>
            <a:endParaRPr lang="zh-TW" altLang="zh-TW" sz="2400" kern="100" dirty="0">
              <a:effectLst/>
              <a:latin typeface="標楷體" panose="03000509000000000000" pitchFamily="65" charset="-120"/>
              <a:ea typeface="標楷體" panose="03000509000000000000" pitchFamily="65" charset="-120"/>
              <a:cs typeface="Times New Roman" panose="02020603050405020304" pitchFamily="18" charset="0"/>
            </a:endParaRPr>
          </a:p>
          <a:p>
            <a:pPr marL="285750" indent="-285750">
              <a:lnSpc>
                <a:spcPct val="150000"/>
              </a:lnSpc>
              <a:buClr>
                <a:srgbClr val="C00000"/>
              </a:buClr>
              <a:buFont typeface="Arial" panose="020B0604020202020204" pitchFamily="34" charset="0"/>
              <a:buChar char="•"/>
            </a:pP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所有參與者在</a:t>
            </a:r>
            <a:r>
              <a:rPr lang="en-US" altLang="zh-TW" sz="2400" dirty="0">
                <a:effectLst/>
                <a:latin typeface="Times New Roman" panose="02020603050405020304" pitchFamily="18" charset="0"/>
                <a:ea typeface="微軟正黑體" panose="020B0604030504040204" pitchFamily="34" charset="-120"/>
              </a:rPr>
              <a:t>N</a:t>
            </a:r>
            <a:r>
              <a:rPr lang="en-US" altLang="zh-TW" sz="2400" dirty="0">
                <a:latin typeface="Times New Roman" panose="02020603050405020304" pitchFamily="18" charset="0"/>
                <a:ea typeface="微軟正黑體" panose="020B0604030504040204" pitchFamily="34" charset="-120"/>
                <a:cs typeface="Times New Roman" panose="02020603050405020304" pitchFamily="18" charset="0"/>
              </a:rPr>
              <a:t>-back</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任務和</a:t>
            </a:r>
            <a:r>
              <a:rPr lang="en-US" altLang="zh-TW" sz="2400" dirty="0" err="1">
                <a:effectLst/>
                <a:latin typeface="Times New Roman" panose="02020603050405020304" pitchFamily="18" charset="0"/>
                <a:ea typeface="微軟正黑體" panose="020B0604030504040204" pitchFamily="34" charset="-120"/>
              </a:rPr>
              <a:t>SuRT</a:t>
            </a: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組中都成功地避免了拋錨的汽車，這表明本研究中關鍵事件的難度相對較低。如果參與者在自動駕駛過程中執行更困難的非駕駛相關任務，則可能會產生不同的結果。</a:t>
            </a:r>
            <a:endParaRPr lang="en-US" altLang="zh-TW" sz="24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Clr>
                <a:srgbClr val="C00000"/>
              </a:buClr>
              <a:buFont typeface="Arial" panose="020B0604020202020204" pitchFamily="34" charset="0"/>
              <a:buChar char="•"/>
            </a:pPr>
            <a:r>
              <a:rPr lang="zh-TW" altLang="zh-TW" sz="2400" dirty="0">
                <a:effectLst/>
                <a:latin typeface="Times New Roman" panose="02020603050405020304" pitchFamily="18" charset="0"/>
                <a:ea typeface="微軟正黑體" panose="020B0604030504040204" pitchFamily="34" charset="-120"/>
                <a:cs typeface="Times New Roman" panose="02020603050405020304" pitchFamily="18" charset="0"/>
              </a:rPr>
              <a:t>本研究僅使用主觀評分來衡量非駕駛相關任務的主觀難度的個體差異。</a:t>
            </a:r>
            <a:endParaRPr lang="zh-TW" altLang="en-US" sz="2800" dirty="0"/>
          </a:p>
        </p:txBody>
      </p:sp>
    </p:spTree>
    <p:extLst>
      <p:ext uri="{BB962C8B-B14F-4D97-AF65-F5344CB8AC3E}">
        <p14:creationId xmlns:p14="http://schemas.microsoft.com/office/powerpoint/2010/main" val="3682281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橢圓 1">
            <a:extLst>
              <a:ext uri="{FF2B5EF4-FFF2-40B4-BE49-F238E27FC236}">
                <a16:creationId xmlns:a16="http://schemas.microsoft.com/office/drawing/2014/main" xmlns="" id="{EADF807D-43A4-4991-AF43-FC09A63934A5}"/>
              </a:ext>
            </a:extLst>
          </p:cNvPr>
          <p:cNvSpPr/>
          <p:nvPr/>
        </p:nvSpPr>
        <p:spPr>
          <a:xfrm>
            <a:off x="9621120" y="1615448"/>
            <a:ext cx="1108612" cy="1108612"/>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橢圓 2">
            <a:extLst>
              <a:ext uri="{FF2B5EF4-FFF2-40B4-BE49-F238E27FC236}">
                <a16:creationId xmlns:a16="http://schemas.microsoft.com/office/drawing/2014/main" xmlns="" id="{47177743-9696-443D-8D4A-A44C086E81FD}"/>
              </a:ext>
            </a:extLst>
          </p:cNvPr>
          <p:cNvSpPr/>
          <p:nvPr/>
        </p:nvSpPr>
        <p:spPr>
          <a:xfrm>
            <a:off x="4191035" y="2562431"/>
            <a:ext cx="2529238" cy="2529238"/>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橢圓 3">
            <a:extLst>
              <a:ext uri="{FF2B5EF4-FFF2-40B4-BE49-F238E27FC236}">
                <a16:creationId xmlns:a16="http://schemas.microsoft.com/office/drawing/2014/main" xmlns="" id="{5E9AF724-FDE6-4156-80F0-0D8982D80752}"/>
              </a:ext>
            </a:extLst>
          </p:cNvPr>
          <p:cNvSpPr/>
          <p:nvPr/>
        </p:nvSpPr>
        <p:spPr>
          <a:xfrm>
            <a:off x="-377987" y="-420276"/>
            <a:ext cx="4313379" cy="4313379"/>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橢圓 4">
            <a:extLst>
              <a:ext uri="{FF2B5EF4-FFF2-40B4-BE49-F238E27FC236}">
                <a16:creationId xmlns:a16="http://schemas.microsoft.com/office/drawing/2014/main" xmlns="" id="{D7DEA2C5-A464-4F3C-AD68-0FEB7145E945}"/>
              </a:ext>
            </a:extLst>
          </p:cNvPr>
          <p:cNvSpPr/>
          <p:nvPr/>
        </p:nvSpPr>
        <p:spPr>
          <a:xfrm>
            <a:off x="7801836" y="2789499"/>
            <a:ext cx="1697858" cy="1697858"/>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橢圓 5">
            <a:extLst>
              <a:ext uri="{FF2B5EF4-FFF2-40B4-BE49-F238E27FC236}">
                <a16:creationId xmlns:a16="http://schemas.microsoft.com/office/drawing/2014/main" xmlns="" id="{8DE3B5DB-1453-49C0-92F9-2EB9CDAA8EF8}"/>
              </a:ext>
            </a:extLst>
          </p:cNvPr>
          <p:cNvSpPr/>
          <p:nvPr/>
        </p:nvSpPr>
        <p:spPr>
          <a:xfrm>
            <a:off x="11422565" y="1132943"/>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7" name="直線接點 6">
            <a:extLst>
              <a:ext uri="{FF2B5EF4-FFF2-40B4-BE49-F238E27FC236}">
                <a16:creationId xmlns:a16="http://schemas.microsoft.com/office/drawing/2014/main" xmlns="" id="{FCF4B4AD-DEC2-41EC-973E-9D7F25DC31CB}"/>
              </a:ext>
            </a:extLst>
          </p:cNvPr>
          <p:cNvCxnSpPr/>
          <p:nvPr/>
        </p:nvCxnSpPr>
        <p:spPr>
          <a:xfrm flipH="1">
            <a:off x="9621120" y="358815"/>
            <a:ext cx="743720" cy="659757"/>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直線接點 7">
            <a:extLst>
              <a:ext uri="{FF2B5EF4-FFF2-40B4-BE49-F238E27FC236}">
                <a16:creationId xmlns:a16="http://schemas.microsoft.com/office/drawing/2014/main" xmlns="" id="{0299F4D7-B49E-4260-819D-EBC697B7B6CB}"/>
              </a:ext>
            </a:extLst>
          </p:cNvPr>
          <p:cNvCxnSpPr/>
          <p:nvPr/>
        </p:nvCxnSpPr>
        <p:spPr>
          <a:xfrm flipH="1">
            <a:off x="5869382" y="815112"/>
            <a:ext cx="743720" cy="659757"/>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直線接點 8">
            <a:extLst>
              <a:ext uri="{FF2B5EF4-FFF2-40B4-BE49-F238E27FC236}">
                <a16:creationId xmlns:a16="http://schemas.microsoft.com/office/drawing/2014/main" xmlns="" id="{0999FF38-D7F6-420D-A4FB-78CF13D8A39A}"/>
              </a:ext>
            </a:extLst>
          </p:cNvPr>
          <p:cNvCxnSpPr/>
          <p:nvPr/>
        </p:nvCxnSpPr>
        <p:spPr>
          <a:xfrm flipH="1">
            <a:off x="10127370" y="3883158"/>
            <a:ext cx="743720" cy="659757"/>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直線接點 9">
            <a:extLst>
              <a:ext uri="{FF2B5EF4-FFF2-40B4-BE49-F238E27FC236}">
                <a16:creationId xmlns:a16="http://schemas.microsoft.com/office/drawing/2014/main" xmlns="" id="{95FCEC97-5B6E-43DC-819D-B6044392BC6B}"/>
              </a:ext>
            </a:extLst>
          </p:cNvPr>
          <p:cNvCxnSpPr/>
          <p:nvPr/>
        </p:nvCxnSpPr>
        <p:spPr>
          <a:xfrm flipH="1">
            <a:off x="6109792" y="5747132"/>
            <a:ext cx="743720" cy="659757"/>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xmlns="" id="{722E9474-4853-4C6F-97F4-AE24BBE41393}"/>
              </a:ext>
            </a:extLst>
          </p:cNvPr>
          <p:cNvCxnSpPr/>
          <p:nvPr/>
        </p:nvCxnSpPr>
        <p:spPr>
          <a:xfrm flipH="1">
            <a:off x="2118456" y="5747132"/>
            <a:ext cx="743720" cy="659757"/>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xmlns="" id="{87A77059-C6B7-4A39-95F3-86FCFCE04962}"/>
              </a:ext>
            </a:extLst>
          </p:cNvPr>
          <p:cNvSpPr txBox="1"/>
          <p:nvPr/>
        </p:nvSpPr>
        <p:spPr>
          <a:xfrm>
            <a:off x="3746639" y="2028617"/>
            <a:ext cx="4698722" cy="2800767"/>
          </a:xfrm>
          <a:prstGeom prst="rect">
            <a:avLst/>
          </a:prstGeom>
          <a:noFill/>
        </p:spPr>
        <p:txBody>
          <a:bodyPr wrap="none" rtlCol="0">
            <a:spAutoFit/>
          </a:bodyPr>
          <a:lstStyle/>
          <a:p>
            <a:r>
              <a:rPr lang="zh-TW" altLang="en-US" sz="8800" dirty="0">
                <a:latin typeface="微軟正黑體" panose="020B0604030504040204" pitchFamily="34" charset="-120"/>
                <a:ea typeface="微軟正黑體" panose="020B0604030504040204" pitchFamily="34" charset="-120"/>
              </a:rPr>
              <a:t>報告結束</a:t>
            </a:r>
            <a:endParaRPr lang="en-US" altLang="zh-TW" sz="8800" dirty="0">
              <a:latin typeface="微軟正黑體" panose="020B0604030504040204" pitchFamily="34" charset="-120"/>
              <a:ea typeface="微軟正黑體" panose="020B0604030504040204" pitchFamily="34" charset="-120"/>
            </a:endParaRPr>
          </a:p>
          <a:p>
            <a:r>
              <a:rPr lang="zh-TW" altLang="en-US" sz="8800" dirty="0">
                <a:latin typeface="微軟正黑體" panose="020B0604030504040204" pitchFamily="34" charset="-120"/>
                <a:ea typeface="微軟正黑體" panose="020B0604030504040204" pitchFamily="34" charset="-120"/>
              </a:rPr>
              <a:t>感謝聆聽</a:t>
            </a:r>
            <a:endParaRPr lang="en-US" altLang="zh-TW" sz="88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35674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a:extLst>
              <a:ext uri="{FF2B5EF4-FFF2-40B4-BE49-F238E27FC236}">
                <a16:creationId xmlns:a16="http://schemas.microsoft.com/office/drawing/2014/main" xmlns="" id="{65ABDC97-89B4-4E35-8FF7-F95C01D20768}"/>
              </a:ext>
            </a:extLst>
          </p:cNvPr>
          <p:cNvGrpSpPr/>
          <p:nvPr/>
        </p:nvGrpSpPr>
        <p:grpSpPr>
          <a:xfrm>
            <a:off x="7085357" y="435550"/>
            <a:ext cx="6251798" cy="7589504"/>
            <a:chOff x="7085357" y="435550"/>
            <a:chExt cx="6251798" cy="7589504"/>
          </a:xfrm>
        </p:grpSpPr>
        <p:sp>
          <p:nvSpPr>
            <p:cNvPr id="5" name="橢圓 4">
              <a:extLst>
                <a:ext uri="{FF2B5EF4-FFF2-40B4-BE49-F238E27FC236}">
                  <a16:creationId xmlns:a16="http://schemas.microsoft.com/office/drawing/2014/main" xmlns="" id="{01896CD7-89EB-4EFC-833C-5C1255302444}"/>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6" name="橢圓 5">
              <a:extLst>
                <a:ext uri="{FF2B5EF4-FFF2-40B4-BE49-F238E27FC236}">
                  <a16:creationId xmlns:a16="http://schemas.microsoft.com/office/drawing/2014/main" xmlns="" id="{B3632E44-F0A7-41CE-90FA-14B81C33CE2F}"/>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7" name="橢圓 6">
              <a:extLst>
                <a:ext uri="{FF2B5EF4-FFF2-40B4-BE49-F238E27FC236}">
                  <a16:creationId xmlns:a16="http://schemas.microsoft.com/office/drawing/2014/main" xmlns="" id="{1A0FA937-F353-4B03-BCCC-F01252A3B44A}"/>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D6F1F02C-97AC-4148-94F2-D2FA6F490B78}"/>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2" name="文字方塊 1">
            <a:extLst>
              <a:ext uri="{FF2B5EF4-FFF2-40B4-BE49-F238E27FC236}">
                <a16:creationId xmlns:a16="http://schemas.microsoft.com/office/drawing/2014/main" xmlns="" id="{EB9FA2A4-F1BD-49E6-B1C8-5E0A49EC92AF}"/>
              </a:ext>
            </a:extLst>
          </p:cNvPr>
          <p:cNvSpPr txBox="1"/>
          <p:nvPr/>
        </p:nvSpPr>
        <p:spPr>
          <a:xfrm>
            <a:off x="212437" y="138545"/>
            <a:ext cx="2039533" cy="461665"/>
          </a:xfrm>
          <a:prstGeom prst="rect">
            <a:avLst/>
          </a:prstGeom>
          <a:noFill/>
        </p:spPr>
        <p:txBody>
          <a:bodyPr wrap="none" rtlCol="0">
            <a:spAutoFit/>
          </a:bodyPr>
          <a:lstStyle/>
          <a:p>
            <a:r>
              <a:rPr lang="en-US" altLang="zh-TW" sz="2400" dirty="0"/>
              <a:t>1.</a:t>
            </a:r>
            <a:r>
              <a:rPr lang="zh-TW" altLang="en-US" sz="2400" dirty="0"/>
              <a:t> </a:t>
            </a:r>
            <a:r>
              <a:rPr lang="en-US" altLang="zh-TW" sz="2400" dirty="0"/>
              <a:t>Introduction</a:t>
            </a:r>
            <a:endParaRPr lang="zh-TW" altLang="en-US" sz="2400" dirty="0"/>
          </a:p>
        </p:txBody>
      </p:sp>
      <p:sp>
        <p:nvSpPr>
          <p:cNvPr id="3" name="內容版面配置區 2">
            <a:extLst>
              <a:ext uri="{FF2B5EF4-FFF2-40B4-BE49-F238E27FC236}">
                <a16:creationId xmlns:a16="http://schemas.microsoft.com/office/drawing/2014/main" xmlns="" id="{4328A63B-E67F-4B0D-B38C-CB6123E1F9BA}"/>
              </a:ext>
            </a:extLst>
          </p:cNvPr>
          <p:cNvSpPr txBox="1">
            <a:spLocks/>
          </p:cNvSpPr>
          <p:nvPr/>
        </p:nvSpPr>
        <p:spPr>
          <a:xfrm>
            <a:off x="921000" y="1263843"/>
            <a:ext cx="10350000" cy="454664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00000"/>
              </a:lnSpc>
              <a:buNone/>
            </a:pP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駕駛員</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了駕駛員收到</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TOR</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後影響過渡行為的關鍵因素之一是駕駛員在使用自動駕駛系統時的狀態，可分為：</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0" indent="0" algn="just">
              <a:lnSpc>
                <a:spcPct val="100000"/>
              </a:lnSpc>
              <a:buNone/>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）解駕駛員車輛周圍的道路交通環境</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0" indent="0" algn="just">
              <a:lnSpc>
                <a:spcPct val="100000"/>
              </a:lnSpc>
              <a:buNone/>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）駕駛員僅了解領先車輛的動向</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0" indent="0" algn="just">
              <a:lnSpc>
                <a:spcPct val="100000"/>
              </a:lnSpc>
              <a:buNone/>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）駕駛員瞥視前方行駛場景，包括領先的車輛，但要注意其他事項，而 </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r>
            <a:b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b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不是觀看前方的場景</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0" indent="0" algn="just">
              <a:lnSpc>
                <a:spcPct val="100000"/>
              </a:lnSpc>
              <a:buNone/>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）駕駛員不掃視前方的場景，而是視線遠離道路（視野開闊的狀態）</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0" indent="0" algn="just">
              <a:lnSpc>
                <a:spcPct val="100000"/>
              </a:lnSpc>
              <a:buNone/>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）駕駛員的眼睛沒有保持適當睜開（睡意狀態）</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436307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群組 4">
            <a:extLst>
              <a:ext uri="{FF2B5EF4-FFF2-40B4-BE49-F238E27FC236}">
                <a16:creationId xmlns:a16="http://schemas.microsoft.com/office/drawing/2014/main" xmlns="" id="{6DCDF3D2-18EB-43C1-91EF-9CE77E4198DA}"/>
              </a:ext>
            </a:extLst>
          </p:cNvPr>
          <p:cNvGrpSpPr/>
          <p:nvPr/>
        </p:nvGrpSpPr>
        <p:grpSpPr>
          <a:xfrm>
            <a:off x="7085357" y="435550"/>
            <a:ext cx="6251798" cy="7589504"/>
            <a:chOff x="7085357" y="435550"/>
            <a:chExt cx="6251798" cy="7589504"/>
          </a:xfrm>
        </p:grpSpPr>
        <p:sp>
          <p:nvSpPr>
            <p:cNvPr id="6" name="橢圓 5">
              <a:extLst>
                <a:ext uri="{FF2B5EF4-FFF2-40B4-BE49-F238E27FC236}">
                  <a16:creationId xmlns:a16="http://schemas.microsoft.com/office/drawing/2014/main" xmlns="" id="{D3429B97-FE7E-4F4A-BC2A-D99FED97FC23}"/>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7" name="橢圓 6">
              <a:extLst>
                <a:ext uri="{FF2B5EF4-FFF2-40B4-BE49-F238E27FC236}">
                  <a16:creationId xmlns:a16="http://schemas.microsoft.com/office/drawing/2014/main" xmlns="" id="{44105992-F961-4957-B899-B430F3B95E0F}"/>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1E73DAFB-74C1-4C8B-AB24-0CE0648A99F5}"/>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9" name="橢圓 8">
              <a:extLst>
                <a:ext uri="{FF2B5EF4-FFF2-40B4-BE49-F238E27FC236}">
                  <a16:creationId xmlns:a16="http://schemas.microsoft.com/office/drawing/2014/main" xmlns="" id="{D2D5B04C-F5AE-4CC6-8023-1C410BB9497D}"/>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2" name="文字方塊 1">
            <a:extLst>
              <a:ext uri="{FF2B5EF4-FFF2-40B4-BE49-F238E27FC236}">
                <a16:creationId xmlns:a16="http://schemas.microsoft.com/office/drawing/2014/main" xmlns="" id="{EB9FA2A4-F1BD-49E6-B1C8-5E0A49EC92AF}"/>
              </a:ext>
            </a:extLst>
          </p:cNvPr>
          <p:cNvSpPr txBox="1"/>
          <p:nvPr/>
        </p:nvSpPr>
        <p:spPr>
          <a:xfrm>
            <a:off x="212437" y="138545"/>
            <a:ext cx="2039533" cy="461665"/>
          </a:xfrm>
          <a:prstGeom prst="rect">
            <a:avLst/>
          </a:prstGeom>
          <a:noFill/>
        </p:spPr>
        <p:txBody>
          <a:bodyPr wrap="none" rtlCol="0">
            <a:spAutoFit/>
          </a:bodyPr>
          <a:lstStyle/>
          <a:p>
            <a:r>
              <a:rPr lang="en-US" altLang="zh-TW" sz="2400" dirty="0"/>
              <a:t>1.</a:t>
            </a:r>
            <a:r>
              <a:rPr lang="zh-TW" altLang="en-US" sz="2400" dirty="0"/>
              <a:t> </a:t>
            </a:r>
            <a:r>
              <a:rPr lang="en-US" altLang="zh-TW" sz="2400" dirty="0"/>
              <a:t>Introduction</a:t>
            </a:r>
            <a:endParaRPr lang="zh-TW" altLang="en-US" sz="2400" dirty="0"/>
          </a:p>
        </p:txBody>
      </p:sp>
      <p:sp>
        <p:nvSpPr>
          <p:cNvPr id="3" name="內容版面配置區 2">
            <a:extLst>
              <a:ext uri="{FF2B5EF4-FFF2-40B4-BE49-F238E27FC236}">
                <a16:creationId xmlns:a16="http://schemas.microsoft.com/office/drawing/2014/main" xmlns="" id="{4328A63B-E67F-4B0D-B38C-CB6123E1F9BA}"/>
              </a:ext>
            </a:extLst>
          </p:cNvPr>
          <p:cNvSpPr txBox="1">
            <a:spLocks/>
          </p:cNvSpPr>
          <p:nvPr/>
        </p:nvSpPr>
        <p:spPr>
          <a:xfrm>
            <a:off x="921000" y="1263843"/>
            <a:ext cx="10350000" cy="402336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buFont typeface="Wingdings" panose="05000000000000000000" pitchFamily="2" charset="2"/>
              <a:buChar char="l"/>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先前的</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研究發</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現</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例如，</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Engström</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et al., 2005</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Muhrer</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&amp; </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Vollrath</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2011</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Radlmayr</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et al., 2014</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Zhang et al., 2014</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）的注意力主要集中在兩種主要類型上：認知和視覺。</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just">
              <a:lnSpc>
                <a:spcPct val="150000"/>
              </a:lnSpc>
              <a:buFont typeface="Wingdings" panose="05000000000000000000" pitchFamily="2" charset="2"/>
              <a:buChar char="l"/>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在手動駕駛的研究中，認知和視覺分散都已證明會影響駕駛性能。</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just">
              <a:lnSpc>
                <a:spcPct val="150000"/>
              </a:lnSpc>
              <a:buFont typeface="Wingdings" panose="05000000000000000000" pitchFamily="2" charset="2"/>
              <a:buChar char="l"/>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例如，</a:t>
            </a:r>
            <a:r>
              <a:rPr lang="zh-TW" altLang="en-US" sz="24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記憶任務（即認知分散）導致轉向變化減少但不影響速度，而使用觸摸屏（即視覺分散）導致速度下降和轉向變化增加（</a:t>
            </a:r>
            <a:r>
              <a:rPr lang="en-US" altLang="zh-TW" sz="2400" dirty="0" err="1">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Engström</a:t>
            </a:r>
            <a:r>
              <a:rPr lang="zh-TW" altLang="en-US" sz="24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4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et al., 2005</a:t>
            </a:r>
            <a:r>
              <a:rPr lang="zh-TW" altLang="en-US" sz="24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 。</a:t>
            </a:r>
            <a:endParaRPr lang="en-US" altLang="zh-TW" sz="24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393467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a:extLst>
              <a:ext uri="{FF2B5EF4-FFF2-40B4-BE49-F238E27FC236}">
                <a16:creationId xmlns:a16="http://schemas.microsoft.com/office/drawing/2014/main" xmlns="" id="{73280F54-B284-4AC3-BA26-F57DD894D737}"/>
              </a:ext>
            </a:extLst>
          </p:cNvPr>
          <p:cNvGrpSpPr/>
          <p:nvPr/>
        </p:nvGrpSpPr>
        <p:grpSpPr>
          <a:xfrm>
            <a:off x="7085357" y="435550"/>
            <a:ext cx="6251798" cy="7589504"/>
            <a:chOff x="7085357" y="435550"/>
            <a:chExt cx="6251798" cy="7589504"/>
          </a:xfrm>
        </p:grpSpPr>
        <p:sp>
          <p:nvSpPr>
            <p:cNvPr id="5" name="橢圓 4">
              <a:extLst>
                <a:ext uri="{FF2B5EF4-FFF2-40B4-BE49-F238E27FC236}">
                  <a16:creationId xmlns:a16="http://schemas.microsoft.com/office/drawing/2014/main" xmlns="" id="{9399E7C5-8896-42F7-B769-74FED115577F}"/>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6" name="橢圓 5">
              <a:extLst>
                <a:ext uri="{FF2B5EF4-FFF2-40B4-BE49-F238E27FC236}">
                  <a16:creationId xmlns:a16="http://schemas.microsoft.com/office/drawing/2014/main" xmlns="" id="{D22D237A-9D9E-4D08-B369-DDBCFDD1C945}"/>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7" name="橢圓 6">
              <a:extLst>
                <a:ext uri="{FF2B5EF4-FFF2-40B4-BE49-F238E27FC236}">
                  <a16:creationId xmlns:a16="http://schemas.microsoft.com/office/drawing/2014/main" xmlns="" id="{C87D2023-701A-4891-B1B9-FEAC8E78B59A}"/>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28B90182-A1C0-431B-BF06-C5E19EB94C6B}"/>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2" name="文字方塊 1">
            <a:extLst>
              <a:ext uri="{FF2B5EF4-FFF2-40B4-BE49-F238E27FC236}">
                <a16:creationId xmlns:a16="http://schemas.microsoft.com/office/drawing/2014/main" xmlns="" id="{EB9FA2A4-F1BD-49E6-B1C8-5E0A49EC92AF}"/>
              </a:ext>
            </a:extLst>
          </p:cNvPr>
          <p:cNvSpPr txBox="1"/>
          <p:nvPr/>
        </p:nvSpPr>
        <p:spPr>
          <a:xfrm>
            <a:off x="212437" y="138545"/>
            <a:ext cx="2039533" cy="461665"/>
          </a:xfrm>
          <a:prstGeom prst="rect">
            <a:avLst/>
          </a:prstGeom>
          <a:noFill/>
        </p:spPr>
        <p:txBody>
          <a:bodyPr wrap="none" rtlCol="0">
            <a:spAutoFit/>
          </a:bodyPr>
          <a:lstStyle/>
          <a:p>
            <a:r>
              <a:rPr lang="en-US" altLang="zh-TW" sz="2400" dirty="0"/>
              <a:t>1.</a:t>
            </a:r>
            <a:r>
              <a:rPr lang="zh-TW" altLang="en-US" sz="2400" dirty="0"/>
              <a:t> </a:t>
            </a:r>
            <a:r>
              <a:rPr lang="en-US" altLang="zh-TW" sz="2400" dirty="0"/>
              <a:t>Introduction</a:t>
            </a:r>
            <a:endParaRPr lang="zh-TW" altLang="en-US" sz="2400" dirty="0"/>
          </a:p>
        </p:txBody>
      </p:sp>
      <p:sp>
        <p:nvSpPr>
          <p:cNvPr id="3" name="內容版面配置區 2">
            <a:extLst>
              <a:ext uri="{FF2B5EF4-FFF2-40B4-BE49-F238E27FC236}">
                <a16:creationId xmlns:a16="http://schemas.microsoft.com/office/drawing/2014/main" xmlns="" id="{4328A63B-E67F-4B0D-B38C-CB6123E1F9BA}"/>
              </a:ext>
            </a:extLst>
          </p:cNvPr>
          <p:cNvSpPr txBox="1">
            <a:spLocks/>
          </p:cNvSpPr>
          <p:nvPr/>
        </p:nvSpPr>
        <p:spPr>
          <a:xfrm>
            <a:off x="921000" y="1263843"/>
            <a:ext cx="10350000" cy="402336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buFont typeface="Wingdings" panose="05000000000000000000" pitchFamily="2" charset="2"/>
              <a:buChar char="l"/>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為了確定有助於安全過渡的駕駛員</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狀況，</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有必要弄清在自動化過程中受駕駛員狀況影響的</a:t>
            </a: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駕駛性能指標</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。提出了識別駕駛員的感覺：運動和認知狀態的接管過程模型（</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Zeeb</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et al., 2015 ; </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Marberger</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et al., 2017</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just">
              <a:lnSpc>
                <a:spcPct val="150000"/>
              </a:lnSpc>
              <a:buFont typeface="Wingdings" panose="05000000000000000000" pitchFamily="2" charset="2"/>
              <a:buChar char="l"/>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包括注視街道，運動（手和腳）的準備情況，對周圍情況的認知處理，動作選擇以及接管後的反應 </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Marberger</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al., 2017)</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321551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a:extLst>
              <a:ext uri="{FF2B5EF4-FFF2-40B4-BE49-F238E27FC236}">
                <a16:creationId xmlns:a16="http://schemas.microsoft.com/office/drawing/2014/main" xmlns="" id="{C737824B-D621-4E05-8F7D-0F88C6BE95D5}"/>
              </a:ext>
            </a:extLst>
          </p:cNvPr>
          <p:cNvGrpSpPr/>
          <p:nvPr/>
        </p:nvGrpSpPr>
        <p:grpSpPr>
          <a:xfrm>
            <a:off x="7085357" y="435550"/>
            <a:ext cx="6251798" cy="7589504"/>
            <a:chOff x="7085357" y="435550"/>
            <a:chExt cx="6251798" cy="7589504"/>
          </a:xfrm>
        </p:grpSpPr>
        <p:sp>
          <p:nvSpPr>
            <p:cNvPr id="5" name="橢圓 4">
              <a:extLst>
                <a:ext uri="{FF2B5EF4-FFF2-40B4-BE49-F238E27FC236}">
                  <a16:creationId xmlns:a16="http://schemas.microsoft.com/office/drawing/2014/main" xmlns="" id="{178842E1-2289-4EEF-9D03-629B9B35F71D}"/>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6" name="橢圓 5">
              <a:extLst>
                <a:ext uri="{FF2B5EF4-FFF2-40B4-BE49-F238E27FC236}">
                  <a16:creationId xmlns:a16="http://schemas.microsoft.com/office/drawing/2014/main" xmlns="" id="{E8A3EED0-000F-404C-AA8C-854359ABFFB7}"/>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7" name="橢圓 6">
              <a:extLst>
                <a:ext uri="{FF2B5EF4-FFF2-40B4-BE49-F238E27FC236}">
                  <a16:creationId xmlns:a16="http://schemas.microsoft.com/office/drawing/2014/main" xmlns="" id="{AEBAC14B-3B0B-4FE5-B806-745997581482}"/>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E1701E12-D180-46DF-9106-9AEA0490596D}"/>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2" name="文字方塊 1">
            <a:extLst>
              <a:ext uri="{FF2B5EF4-FFF2-40B4-BE49-F238E27FC236}">
                <a16:creationId xmlns:a16="http://schemas.microsoft.com/office/drawing/2014/main" xmlns="" id="{EB9FA2A4-F1BD-49E6-B1C8-5E0A49EC92AF}"/>
              </a:ext>
            </a:extLst>
          </p:cNvPr>
          <p:cNvSpPr txBox="1"/>
          <p:nvPr/>
        </p:nvSpPr>
        <p:spPr>
          <a:xfrm>
            <a:off x="212437" y="138545"/>
            <a:ext cx="2039533" cy="461665"/>
          </a:xfrm>
          <a:prstGeom prst="rect">
            <a:avLst/>
          </a:prstGeom>
          <a:noFill/>
        </p:spPr>
        <p:txBody>
          <a:bodyPr wrap="none" rtlCol="0">
            <a:spAutoFit/>
          </a:bodyPr>
          <a:lstStyle/>
          <a:p>
            <a:r>
              <a:rPr lang="en-US" altLang="zh-TW" sz="2400" dirty="0"/>
              <a:t>1.</a:t>
            </a:r>
            <a:r>
              <a:rPr lang="zh-TW" altLang="en-US" sz="2400" dirty="0"/>
              <a:t> </a:t>
            </a:r>
            <a:r>
              <a:rPr lang="en-US" altLang="zh-TW" sz="2400" dirty="0"/>
              <a:t>Introduction</a:t>
            </a:r>
            <a:endParaRPr lang="zh-TW" altLang="en-US" sz="2400" dirty="0"/>
          </a:p>
        </p:txBody>
      </p:sp>
      <p:sp>
        <p:nvSpPr>
          <p:cNvPr id="3" name="內容版面配置區 2">
            <a:extLst>
              <a:ext uri="{FF2B5EF4-FFF2-40B4-BE49-F238E27FC236}">
                <a16:creationId xmlns:a16="http://schemas.microsoft.com/office/drawing/2014/main" xmlns="" id="{4328A63B-E67F-4B0D-B38C-CB6123E1F9BA}"/>
              </a:ext>
            </a:extLst>
          </p:cNvPr>
          <p:cNvSpPr txBox="1">
            <a:spLocks/>
          </p:cNvSpPr>
          <p:nvPr/>
        </p:nvSpPr>
        <p:spPr>
          <a:xfrm>
            <a:off x="921000" y="1263843"/>
            <a:ext cx="10350000" cy="402336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buFont typeface="Wingdings" panose="05000000000000000000" pitchFamily="2" charset="2"/>
              <a:buChar char="l"/>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在自動駕駛中，駕駛員執行各種與非駕駛相關的任務（</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Carsten</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et al., 2012 ; </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Llaneras</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et al., 2013</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），這些任務可以分為日常任務或標準化任務（</a:t>
            </a:r>
            <a:r>
              <a:rPr lang="en-US" altLang="zh-TW" sz="2400" dirty="0" err="1">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Naujoks</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et al., 2018</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just">
              <a:lnSpc>
                <a:spcPct val="150000"/>
              </a:lnSpc>
              <a:buFont typeface="Wingdings" panose="05000000000000000000" pitchFamily="2" charset="2"/>
              <a:buChar char="l"/>
            </a:pP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在本研究中，我們使用</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了</a:t>
            </a:r>
            <a:r>
              <a:rPr lang="en-US" altLang="zh-TW"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n</a:t>
            </a:r>
            <a:r>
              <a:rPr lang="en-US" altLang="zh-TW" sz="2400" dirty="0" smtClean="0">
                <a:latin typeface="微軟正黑體" panose="020B0604030504040204" pitchFamily="34" charset="-120"/>
                <a:ea typeface="微軟正黑體" panose="020B0604030504040204" pitchFamily="34" charset="-120"/>
              </a:rPr>
              <a:t>-back</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任務</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Kirchner, 1958</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），需要記住刺激的順序，以</a:t>
            </a: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引入認知干擾</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，而替代參考</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任務</a:t>
            </a:r>
            <a:r>
              <a:rPr lang="en-US" altLang="zh-TW"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(Surrogate </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Reference </a:t>
            </a:r>
            <a:r>
              <a:rPr lang="en-US" altLang="zh-TW" sz="2400" dirty="0" err="1"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Task,SuRT</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則需要在屏幕上定位目標刺激，以</a:t>
            </a: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引入視覺干擾</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890396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a:extLst>
              <a:ext uri="{FF2B5EF4-FFF2-40B4-BE49-F238E27FC236}">
                <a16:creationId xmlns:a16="http://schemas.microsoft.com/office/drawing/2014/main" xmlns="" id="{9789213D-FF96-4CF9-9F03-0A95AA800A31}"/>
              </a:ext>
            </a:extLst>
          </p:cNvPr>
          <p:cNvGrpSpPr/>
          <p:nvPr/>
        </p:nvGrpSpPr>
        <p:grpSpPr>
          <a:xfrm>
            <a:off x="7085357" y="435550"/>
            <a:ext cx="6251798" cy="7589504"/>
            <a:chOff x="7085357" y="435550"/>
            <a:chExt cx="6251798" cy="7589504"/>
          </a:xfrm>
        </p:grpSpPr>
        <p:sp>
          <p:nvSpPr>
            <p:cNvPr id="5" name="橢圓 4">
              <a:extLst>
                <a:ext uri="{FF2B5EF4-FFF2-40B4-BE49-F238E27FC236}">
                  <a16:creationId xmlns:a16="http://schemas.microsoft.com/office/drawing/2014/main" xmlns="" id="{4B482BEC-B014-4526-B8EF-D2FD949D832D}"/>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7" name="橢圓 6">
              <a:extLst>
                <a:ext uri="{FF2B5EF4-FFF2-40B4-BE49-F238E27FC236}">
                  <a16:creationId xmlns:a16="http://schemas.microsoft.com/office/drawing/2014/main" xmlns="" id="{C6F27A01-7C13-4C11-A067-D3B3433FE585}"/>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24F7C5D4-A8F5-405F-AE6E-9A60C6E2FB06}"/>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9" name="橢圓 8">
              <a:extLst>
                <a:ext uri="{FF2B5EF4-FFF2-40B4-BE49-F238E27FC236}">
                  <a16:creationId xmlns:a16="http://schemas.microsoft.com/office/drawing/2014/main" xmlns="" id="{2B5B10B2-98B1-4DBB-9DFB-BCD69D289E63}"/>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3" name="內容版面配置區 2"/>
          <p:cNvSpPr>
            <a:spLocks noGrp="1"/>
          </p:cNvSpPr>
          <p:nvPr>
            <p:ph idx="4294967295"/>
          </p:nvPr>
        </p:nvSpPr>
        <p:spPr>
          <a:xfrm>
            <a:off x="760458" y="1163176"/>
            <a:ext cx="10601076" cy="4410075"/>
          </a:xfrm>
        </p:spPr>
        <p:txBody>
          <a:bodyPr>
            <a:normAutofit fontScale="92500"/>
          </a:bodyPr>
          <a:lstStyle/>
          <a:p>
            <a:pPr>
              <a:lnSpc>
                <a:spcPct val="150000"/>
              </a:lnSpc>
            </a:pPr>
            <a:r>
              <a:rPr lang="en-US" altLang="zh-TW" sz="2400" dirty="0">
                <a:latin typeface="微軟正黑體" panose="020B0604030504040204" pitchFamily="34" charset="-120"/>
                <a:ea typeface="微軟正黑體" panose="020B0604030504040204" pitchFamily="34" charset="-120"/>
              </a:rPr>
              <a:t>80</a:t>
            </a:r>
            <a:r>
              <a:rPr lang="zh-TW" altLang="en-US" sz="2400" dirty="0">
                <a:latin typeface="微軟正黑體" panose="020B0604030504040204" pitchFamily="34" charset="-120"/>
                <a:ea typeface="微軟正黑體" panose="020B0604030504040204" pitchFamily="34" charset="-120"/>
              </a:rPr>
              <a:t>人</a:t>
            </a:r>
            <a:r>
              <a:rPr lang="zh-TW" altLang="en-US" sz="2400" dirty="0" smtClean="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n</a:t>
            </a:r>
            <a:r>
              <a:rPr lang="en-US" altLang="zh-TW" sz="2400" dirty="0" smtClean="0">
                <a:latin typeface="微軟正黑體" panose="020B0604030504040204" pitchFamily="34" charset="-120"/>
                <a:ea typeface="微軟正黑體" panose="020B0604030504040204" pitchFamily="34" charset="-120"/>
              </a:rPr>
              <a:t>-back</a:t>
            </a:r>
            <a:r>
              <a:rPr lang="zh-TW" altLang="en-US" sz="2400" dirty="0">
                <a:latin typeface="微軟正黑體" panose="020B0604030504040204" pitchFamily="34" charset="-120"/>
                <a:ea typeface="微軟正黑體" panose="020B0604030504040204" pitchFamily="34" charset="-120"/>
              </a:rPr>
              <a:t>任務組</a:t>
            </a:r>
            <a:r>
              <a:rPr lang="en-US" altLang="zh-TW" sz="2400" dirty="0">
                <a:latin typeface="微軟正黑體" panose="020B0604030504040204" pitchFamily="34" charset="-120"/>
                <a:ea typeface="微軟正黑體" panose="020B0604030504040204" pitchFamily="34" charset="-120"/>
              </a:rPr>
              <a:t>n  = 39</a:t>
            </a:r>
            <a:r>
              <a:rPr lang="zh-TW" altLang="en-US"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SuRT</a:t>
            </a:r>
            <a:r>
              <a:rPr lang="zh-TW" altLang="en-US" sz="2400" dirty="0">
                <a:latin typeface="微軟正黑體" panose="020B0604030504040204" pitchFamily="34" charset="-120"/>
                <a:ea typeface="微軟正黑體" panose="020B0604030504040204" pitchFamily="34" charset="-120"/>
              </a:rPr>
              <a:t>組</a:t>
            </a:r>
            <a:r>
              <a:rPr lang="en-US" altLang="zh-TW" sz="2400" dirty="0">
                <a:latin typeface="微軟正黑體" panose="020B0604030504040204" pitchFamily="34" charset="-120"/>
                <a:ea typeface="微軟正黑體" panose="020B0604030504040204" pitchFamily="34" charset="-120"/>
              </a:rPr>
              <a:t>n = 41</a:t>
            </a:r>
            <a:r>
              <a:rPr lang="zh-TW" altLang="en-US" sz="2400" dirty="0">
                <a:latin typeface="微軟正黑體" panose="020B0604030504040204" pitchFamily="34" charset="-120"/>
                <a:ea typeface="微軟正黑體" panose="020B0604030504040204" pitchFamily="34" charset="-120"/>
              </a:rPr>
              <a:t>）。他們都是在日本茨城縣筑波市招募的。參加之前，所有參與者均已獲得書面知情同意。所有研究方案均由日本國立先進工業科學技術研究院（</a:t>
            </a:r>
            <a:r>
              <a:rPr lang="en-US" altLang="zh-TW" sz="2400" dirty="0">
                <a:latin typeface="微軟正黑體" panose="020B0604030504040204" pitchFamily="34" charset="-120"/>
                <a:ea typeface="微軟正黑體" panose="020B0604030504040204" pitchFamily="34" charset="-120"/>
              </a:rPr>
              <a:t>AIST</a:t>
            </a:r>
            <a:r>
              <a:rPr lang="zh-TW" altLang="en-US" sz="2400" dirty="0">
                <a:latin typeface="微軟正黑體" panose="020B0604030504040204" pitchFamily="34" charset="-120"/>
                <a:ea typeface="微軟正黑體" panose="020B0604030504040204" pitchFamily="34" charset="-120"/>
              </a:rPr>
              <a:t>）的機構審查委員會批准。</a:t>
            </a:r>
          </a:p>
          <a:p>
            <a:pPr>
              <a:lnSpc>
                <a:spcPct val="150000"/>
              </a:lnSpc>
            </a:pPr>
            <a:r>
              <a:rPr lang="zh-TW" altLang="en-US" sz="2400" dirty="0">
                <a:latin typeface="微軟正黑體" panose="020B0604030504040204" pitchFamily="34" charset="-120"/>
                <a:ea typeface="微軟正黑體" panose="020B0604030504040204" pitchFamily="34" charset="-120"/>
              </a:rPr>
              <a:t> 最終的分析中包括了</a:t>
            </a:r>
            <a:r>
              <a:rPr lang="en-US" altLang="zh-TW" sz="2400" dirty="0">
                <a:latin typeface="微軟正黑體" panose="020B0604030504040204" pitchFamily="34" charset="-120"/>
                <a:ea typeface="微軟正黑體" panose="020B0604030504040204" pitchFamily="34" charset="-120"/>
              </a:rPr>
              <a:t>60</a:t>
            </a:r>
            <a:r>
              <a:rPr lang="zh-TW" altLang="en-US" sz="2400" dirty="0">
                <a:latin typeface="微軟正黑體" panose="020B0604030504040204" pitchFamily="34" charset="-120"/>
                <a:ea typeface="微軟正黑體" panose="020B0604030504040204" pitchFamily="34" charset="-120"/>
              </a:rPr>
              <a:t>名參與者</a:t>
            </a:r>
            <a:r>
              <a:rPr lang="zh-TW" altLang="en-US" sz="2400" dirty="0" smtClean="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n</a:t>
            </a:r>
            <a:r>
              <a:rPr lang="en-US" altLang="zh-TW" sz="2400" dirty="0" smtClean="0">
                <a:latin typeface="微軟正黑體" panose="020B0604030504040204" pitchFamily="34" charset="-120"/>
                <a:ea typeface="微軟正黑體" panose="020B0604030504040204" pitchFamily="34" charset="-120"/>
              </a:rPr>
              <a:t>-back</a:t>
            </a:r>
            <a:r>
              <a:rPr lang="zh-TW" altLang="en-US" sz="2400" dirty="0">
                <a:latin typeface="微軟正黑體" panose="020B0604030504040204" pitchFamily="34" charset="-120"/>
                <a:ea typeface="微軟正黑體" panose="020B0604030504040204" pitchFamily="34" charset="-120"/>
              </a:rPr>
              <a:t>任務組</a:t>
            </a:r>
            <a:r>
              <a:rPr lang="en-US" altLang="zh-TW" sz="2400" dirty="0">
                <a:latin typeface="微軟正黑體" panose="020B0604030504040204" pitchFamily="34" charset="-120"/>
                <a:ea typeface="微軟正黑體" panose="020B0604030504040204" pitchFamily="34" charset="-120"/>
              </a:rPr>
              <a:t>n = 28</a:t>
            </a:r>
            <a:r>
              <a:rPr lang="zh-TW" altLang="en-US"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SuRT</a:t>
            </a:r>
            <a:r>
              <a:rPr lang="zh-TW" altLang="en-US" sz="2400" dirty="0">
                <a:latin typeface="微軟正黑體" panose="020B0604030504040204" pitchFamily="34" charset="-120"/>
                <a:ea typeface="微軟正黑體" panose="020B0604030504040204" pitchFamily="34" charset="-120"/>
              </a:rPr>
              <a:t>組</a:t>
            </a:r>
            <a:r>
              <a:rPr lang="en-US" altLang="zh-TW" sz="2400" dirty="0">
                <a:latin typeface="微軟正黑體" panose="020B0604030504040204" pitchFamily="34" charset="-120"/>
                <a:ea typeface="微軟正黑體" panose="020B0604030504040204" pitchFamily="34" charset="-120"/>
              </a:rPr>
              <a:t>n = 32</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a:lnSpc>
                <a:spcPct val="150000"/>
              </a:lnSpc>
            </a:pP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這是由於駕駛模擬器中的暈車而將一些參與者排除在外之後（</a:t>
            </a:r>
            <a:r>
              <a:rPr lang="en-US" altLang="zh-TW" sz="2400" dirty="0">
                <a:latin typeface="微軟正黑體" panose="020B0604030504040204" pitchFamily="34" charset="-120"/>
                <a:ea typeface="微軟正黑體" panose="020B0604030504040204" pitchFamily="34" charset="-120"/>
              </a:rPr>
              <a:t> n-back</a:t>
            </a:r>
            <a:r>
              <a:rPr lang="zh-TW" altLang="en-US" sz="2400" dirty="0">
                <a:latin typeface="微軟正黑體" panose="020B0604030504040204" pitchFamily="34" charset="-120"/>
                <a:ea typeface="微軟正黑體" panose="020B0604030504040204" pitchFamily="34" charset="-120"/>
              </a:rPr>
              <a:t>任務組</a:t>
            </a:r>
            <a:r>
              <a:rPr lang="en-US" altLang="zh-TW" sz="2400" dirty="0">
                <a:latin typeface="微軟正黑體" panose="020B0604030504040204" pitchFamily="34" charset="-120"/>
                <a:ea typeface="微軟正黑體" panose="020B0604030504040204" pitchFamily="34" charset="-120"/>
              </a:rPr>
              <a:t>n = 9</a:t>
            </a:r>
            <a:r>
              <a:rPr lang="zh-TW" altLang="en-US"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SuRT</a:t>
            </a:r>
            <a:r>
              <a:rPr lang="zh-TW" altLang="en-US" sz="2400" dirty="0">
                <a:latin typeface="微軟正黑體" panose="020B0604030504040204" pitchFamily="34" charset="-120"/>
                <a:ea typeface="微軟正黑體" panose="020B0604030504040204" pitchFamily="34" charset="-120"/>
              </a:rPr>
              <a:t>組中</a:t>
            </a:r>
            <a:r>
              <a:rPr lang="en-US" altLang="zh-TW" sz="2400" dirty="0">
                <a:latin typeface="微軟正黑體" panose="020B0604030504040204" pitchFamily="34" charset="-120"/>
                <a:ea typeface="微軟正黑體" panose="020B0604030504040204" pitchFamily="34" charset="-120"/>
              </a:rPr>
              <a:t>n = 8</a:t>
            </a:r>
            <a:r>
              <a:rPr lang="zh-TW" altLang="en-US" sz="2400" dirty="0">
                <a:latin typeface="微軟正黑體" panose="020B0604030504040204" pitchFamily="34" charset="-120"/>
                <a:ea typeface="微軟正黑體" panose="020B0604030504040204" pitchFamily="34" charset="-120"/>
              </a:rPr>
              <a:t>），無法理解非駕駛相關任務（</a:t>
            </a:r>
            <a:r>
              <a:rPr lang="en-US" altLang="zh-TW" sz="2400" dirty="0">
                <a:latin typeface="微軟正黑體" panose="020B0604030504040204" pitchFamily="34" charset="-120"/>
                <a:ea typeface="微軟正黑體" panose="020B0604030504040204" pitchFamily="34" charset="-120"/>
              </a:rPr>
              <a:t> n-back</a:t>
            </a:r>
            <a:r>
              <a:rPr lang="zh-TW" altLang="en-US" sz="2400" dirty="0">
                <a:latin typeface="微軟正黑體" panose="020B0604030504040204" pitchFamily="34" charset="-120"/>
                <a:ea typeface="微軟正黑體" panose="020B0604030504040204" pitchFamily="34" charset="-120"/>
              </a:rPr>
              <a:t>任務組</a:t>
            </a:r>
            <a:r>
              <a:rPr lang="en-US" altLang="zh-TW" sz="2400" dirty="0">
                <a:latin typeface="微軟正黑體" panose="020B0604030504040204" pitchFamily="34" charset="-120"/>
                <a:ea typeface="微軟正黑體" panose="020B0604030504040204" pitchFamily="34" charset="-120"/>
              </a:rPr>
              <a:t>n = 1</a:t>
            </a:r>
            <a:r>
              <a:rPr lang="zh-TW" altLang="en-US" sz="2400" dirty="0">
                <a:latin typeface="微軟正黑體" panose="020B0604030504040204" pitchFamily="34" charset="-120"/>
                <a:ea typeface="微軟正黑體" panose="020B0604030504040204" pitchFamily="34" charset="-120"/>
              </a:rPr>
              <a:t>， </a:t>
            </a:r>
            <a:r>
              <a:rPr lang="en-US" altLang="zh-TW" sz="2400" dirty="0" err="1">
                <a:latin typeface="微軟正黑體" panose="020B0604030504040204" pitchFamily="34" charset="-120"/>
                <a:ea typeface="微軟正黑體" panose="020B0604030504040204" pitchFamily="34" charset="-120"/>
              </a:rPr>
              <a:t>SuRT</a:t>
            </a:r>
            <a:r>
              <a:rPr lang="zh-TW" altLang="en-US" sz="2400" dirty="0">
                <a:latin typeface="微軟正黑體" panose="020B0604030504040204" pitchFamily="34" charset="-120"/>
                <a:ea typeface="微軟正黑體" panose="020B0604030504040204" pitchFamily="34" charset="-120"/>
              </a:rPr>
              <a:t>組中的</a:t>
            </a:r>
            <a:r>
              <a:rPr lang="en-US" altLang="zh-TW" sz="2400" dirty="0">
                <a:latin typeface="微軟正黑體" panose="020B0604030504040204" pitchFamily="34" charset="-120"/>
                <a:ea typeface="微軟正黑體" panose="020B0604030504040204" pitchFamily="34" charset="-120"/>
              </a:rPr>
              <a:t>n = 0</a:t>
            </a:r>
            <a:r>
              <a:rPr lang="zh-TW" altLang="en-US" sz="2400" dirty="0">
                <a:latin typeface="微軟正黑體" panose="020B0604030504040204" pitchFamily="34" charset="-120"/>
                <a:ea typeface="微軟正黑體" panose="020B0604030504040204" pitchFamily="34" charset="-120"/>
              </a:rPr>
              <a:t>）或缺少駕駛性能數據（</a:t>
            </a:r>
            <a:r>
              <a:rPr lang="en-US" altLang="zh-TW" sz="2400" dirty="0">
                <a:latin typeface="微軟正黑體" panose="020B0604030504040204" pitchFamily="34" charset="-120"/>
                <a:ea typeface="微軟正黑體" panose="020B0604030504040204" pitchFamily="34" charset="-120"/>
              </a:rPr>
              <a:t> n-back</a:t>
            </a:r>
            <a:r>
              <a:rPr lang="zh-TW" altLang="en-US" sz="2400" dirty="0">
                <a:latin typeface="微軟正黑體" panose="020B0604030504040204" pitchFamily="34" charset="-120"/>
                <a:ea typeface="微軟正黑體" panose="020B0604030504040204" pitchFamily="34" charset="-120"/>
              </a:rPr>
              <a:t>任務組</a:t>
            </a:r>
            <a:r>
              <a:rPr lang="en-US" altLang="zh-TW" sz="2400" dirty="0">
                <a:latin typeface="微軟正黑體" panose="020B0604030504040204" pitchFamily="34" charset="-120"/>
                <a:ea typeface="微軟正黑體" panose="020B0604030504040204" pitchFamily="34" charset="-120"/>
              </a:rPr>
              <a:t>n= 1</a:t>
            </a:r>
            <a:r>
              <a:rPr lang="zh-TW" altLang="en-US"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SuRT</a:t>
            </a:r>
            <a:r>
              <a:rPr lang="zh-TW" altLang="en-US" sz="2400" dirty="0">
                <a:latin typeface="微軟正黑體" panose="020B0604030504040204" pitchFamily="34" charset="-120"/>
                <a:ea typeface="微軟正黑體" panose="020B0604030504040204" pitchFamily="34" charset="-120"/>
              </a:rPr>
              <a:t>組中</a:t>
            </a:r>
            <a:r>
              <a:rPr lang="en-US" altLang="zh-TW" sz="2400" dirty="0">
                <a:latin typeface="微軟正黑體" panose="020B0604030504040204" pitchFamily="34" charset="-120"/>
                <a:ea typeface="微軟正黑體" panose="020B0604030504040204" pitchFamily="34" charset="-120"/>
              </a:rPr>
              <a:t>n = 1</a:t>
            </a:r>
            <a:r>
              <a:rPr lang="zh-TW" altLang="en-US" sz="2400" dirty="0">
                <a:latin typeface="微軟正黑體" panose="020B0604030504040204" pitchFamily="34" charset="-120"/>
                <a:ea typeface="微軟正黑體" panose="020B0604030504040204" pitchFamily="34" charset="-120"/>
              </a:rPr>
              <a:t>）。表</a:t>
            </a:r>
            <a:r>
              <a:rPr lang="en-US" altLang="zh-TW" sz="2400" dirty="0">
                <a:latin typeface="微軟正黑體" panose="020B0604030504040204" pitchFamily="34" charset="-12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顯示了最終分析中包含的參與者的特徵。</a:t>
            </a:r>
          </a:p>
        </p:txBody>
      </p:sp>
      <p:sp>
        <p:nvSpPr>
          <p:cNvPr id="6" name="文字方塊 5">
            <a:extLst>
              <a:ext uri="{FF2B5EF4-FFF2-40B4-BE49-F238E27FC236}">
                <a16:creationId xmlns:a16="http://schemas.microsoft.com/office/drawing/2014/main" xmlns="" id="{BDBC5558-465C-4400-8918-AB8F80AFD03E}"/>
              </a:ext>
            </a:extLst>
          </p:cNvPr>
          <p:cNvSpPr txBox="1"/>
          <p:nvPr/>
        </p:nvSpPr>
        <p:spPr>
          <a:xfrm>
            <a:off x="212437" y="138545"/>
            <a:ext cx="2725426"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2. Method-</a:t>
            </a:r>
            <a:r>
              <a:rPr lang="zh-TW" altLang="en-US" sz="2400" dirty="0">
                <a:latin typeface="微軟正黑體" panose="020B0604030504040204" pitchFamily="34" charset="-120"/>
                <a:ea typeface="微軟正黑體" panose="020B0604030504040204" pitchFamily="34" charset="-120"/>
              </a:rPr>
              <a:t>參與者</a:t>
            </a:r>
          </a:p>
        </p:txBody>
      </p:sp>
    </p:spTree>
    <p:extLst>
      <p:ext uri="{BB962C8B-B14F-4D97-AF65-F5344CB8AC3E}">
        <p14:creationId xmlns:p14="http://schemas.microsoft.com/office/powerpoint/2010/main" val="1951161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群組 2">
            <a:extLst>
              <a:ext uri="{FF2B5EF4-FFF2-40B4-BE49-F238E27FC236}">
                <a16:creationId xmlns:a16="http://schemas.microsoft.com/office/drawing/2014/main" xmlns="" id="{46D8B182-35DF-462E-AC0A-2C64C504EE05}"/>
              </a:ext>
            </a:extLst>
          </p:cNvPr>
          <p:cNvGrpSpPr/>
          <p:nvPr/>
        </p:nvGrpSpPr>
        <p:grpSpPr>
          <a:xfrm>
            <a:off x="7085357" y="435550"/>
            <a:ext cx="6251798" cy="7589504"/>
            <a:chOff x="7085357" y="435550"/>
            <a:chExt cx="6251798" cy="7589504"/>
          </a:xfrm>
        </p:grpSpPr>
        <p:sp>
          <p:nvSpPr>
            <p:cNvPr id="4" name="橢圓 3">
              <a:extLst>
                <a:ext uri="{FF2B5EF4-FFF2-40B4-BE49-F238E27FC236}">
                  <a16:creationId xmlns:a16="http://schemas.microsoft.com/office/drawing/2014/main" xmlns="" id="{1B0A3B1D-4C6C-4F2C-ABA5-A6C82C3873B2}"/>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5" name="橢圓 4">
              <a:extLst>
                <a:ext uri="{FF2B5EF4-FFF2-40B4-BE49-F238E27FC236}">
                  <a16:creationId xmlns:a16="http://schemas.microsoft.com/office/drawing/2014/main" xmlns="" id="{0F8C4810-7246-42C7-8365-A2C06A338644}"/>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6" name="橢圓 5">
              <a:extLst>
                <a:ext uri="{FF2B5EF4-FFF2-40B4-BE49-F238E27FC236}">
                  <a16:creationId xmlns:a16="http://schemas.microsoft.com/office/drawing/2014/main" xmlns="" id="{BA098AB8-10EA-40DE-B3D4-71115DA7EE46}"/>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7" name="橢圓 6">
              <a:extLst>
                <a:ext uri="{FF2B5EF4-FFF2-40B4-BE49-F238E27FC236}">
                  <a16:creationId xmlns:a16="http://schemas.microsoft.com/office/drawing/2014/main" xmlns="" id="{D56817E0-261D-4EF2-9827-2E30AB189C13}"/>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pic>
        <p:nvPicPr>
          <p:cNvPr id="2" name="圖片 1"/>
          <p:cNvPicPr/>
          <p:nvPr/>
        </p:nvPicPr>
        <p:blipFill>
          <a:blip r:embed="rId2"/>
          <a:stretch>
            <a:fillRect/>
          </a:stretch>
        </p:blipFill>
        <p:spPr>
          <a:xfrm>
            <a:off x="989699" y="0"/>
            <a:ext cx="10212603" cy="6857999"/>
          </a:xfrm>
          <a:prstGeom prst="rect">
            <a:avLst/>
          </a:prstGeom>
        </p:spPr>
      </p:pic>
    </p:spTree>
    <p:extLst>
      <p:ext uri="{BB962C8B-B14F-4D97-AF65-F5344CB8AC3E}">
        <p14:creationId xmlns:p14="http://schemas.microsoft.com/office/powerpoint/2010/main" val="802959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群組 4">
            <a:extLst>
              <a:ext uri="{FF2B5EF4-FFF2-40B4-BE49-F238E27FC236}">
                <a16:creationId xmlns:a16="http://schemas.microsoft.com/office/drawing/2014/main" xmlns="" id="{963AEF39-23A0-416D-87DF-CCA58D6BCFC0}"/>
              </a:ext>
            </a:extLst>
          </p:cNvPr>
          <p:cNvGrpSpPr/>
          <p:nvPr/>
        </p:nvGrpSpPr>
        <p:grpSpPr>
          <a:xfrm>
            <a:off x="7085357" y="435550"/>
            <a:ext cx="6251798" cy="7589504"/>
            <a:chOff x="7085357" y="435550"/>
            <a:chExt cx="6251798" cy="7589504"/>
          </a:xfrm>
        </p:grpSpPr>
        <p:sp>
          <p:nvSpPr>
            <p:cNvPr id="6" name="橢圓 5">
              <a:extLst>
                <a:ext uri="{FF2B5EF4-FFF2-40B4-BE49-F238E27FC236}">
                  <a16:creationId xmlns:a16="http://schemas.microsoft.com/office/drawing/2014/main" xmlns="" id="{CBCCDDC0-F5C6-40DA-80E4-CB26DFA8EF41}"/>
                </a:ext>
              </a:extLst>
            </p:cNvPr>
            <p:cNvSpPr/>
            <p:nvPr/>
          </p:nvSpPr>
          <p:spPr>
            <a:xfrm>
              <a:off x="9906281" y="435550"/>
              <a:ext cx="1455253" cy="1455253"/>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7" name="橢圓 6">
              <a:extLst>
                <a:ext uri="{FF2B5EF4-FFF2-40B4-BE49-F238E27FC236}">
                  <a16:creationId xmlns:a16="http://schemas.microsoft.com/office/drawing/2014/main" xmlns="" id="{FF24CF84-44BE-4D4A-8EB0-5348C7C8B2C8}"/>
                </a:ext>
              </a:extLst>
            </p:cNvPr>
            <p:cNvSpPr/>
            <p:nvPr/>
          </p:nvSpPr>
          <p:spPr>
            <a:xfrm>
              <a:off x="7854792" y="3148867"/>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8" name="橢圓 7">
              <a:extLst>
                <a:ext uri="{FF2B5EF4-FFF2-40B4-BE49-F238E27FC236}">
                  <a16:creationId xmlns:a16="http://schemas.microsoft.com/office/drawing/2014/main" xmlns="" id="{244AD085-FB45-44BB-808D-20044F32F776}"/>
                </a:ext>
              </a:extLst>
            </p:cNvPr>
            <p:cNvSpPr/>
            <p:nvPr/>
          </p:nvSpPr>
          <p:spPr>
            <a:xfrm>
              <a:off x="7085357" y="6001758"/>
              <a:ext cx="769435" cy="769435"/>
            </a:xfrm>
            <a:prstGeom prst="ellipse">
              <a:avLst/>
            </a:prstGeom>
            <a:solidFill>
              <a:schemeClr val="accent5">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9" name="橢圓 8">
              <a:extLst>
                <a:ext uri="{FF2B5EF4-FFF2-40B4-BE49-F238E27FC236}">
                  <a16:creationId xmlns:a16="http://schemas.microsoft.com/office/drawing/2014/main" xmlns="" id="{0C4E613D-D53A-441A-880A-2337BEF44DE1}"/>
                </a:ext>
              </a:extLst>
            </p:cNvPr>
            <p:cNvSpPr/>
            <p:nvPr/>
          </p:nvSpPr>
          <p:spPr>
            <a:xfrm>
              <a:off x="9023776" y="3711675"/>
              <a:ext cx="4313379" cy="4313379"/>
            </a:xfrm>
            <a:prstGeom prst="ellipse">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pSp>
      <p:sp>
        <p:nvSpPr>
          <p:cNvPr id="3" name="內容版面配置區 2"/>
          <p:cNvSpPr>
            <a:spLocks noGrp="1"/>
          </p:cNvSpPr>
          <p:nvPr>
            <p:ph idx="4294967295"/>
          </p:nvPr>
        </p:nvSpPr>
        <p:spPr>
          <a:xfrm>
            <a:off x="920750" y="1417637"/>
            <a:ext cx="10350500" cy="4022725"/>
          </a:xfrm>
        </p:spPr>
        <p:txBody>
          <a:bodyPr>
            <a:normAutofit/>
          </a:bodyPr>
          <a:lstStyle/>
          <a:p>
            <a:pPr>
              <a:lnSpc>
                <a:spcPct val="15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該實驗是在</a:t>
            </a:r>
            <a:r>
              <a:rPr lang="en-US" altLang="zh-TW" sz="2400" dirty="0">
                <a:latin typeface="微軟正黑體" panose="020B0604030504040204" pitchFamily="34" charset="-120"/>
                <a:ea typeface="微軟正黑體" panose="020B0604030504040204" pitchFamily="34" charset="-120"/>
              </a:rPr>
              <a:t>AIST</a:t>
            </a:r>
            <a:r>
              <a:rPr lang="zh-TW" altLang="en-US" sz="2400" dirty="0">
                <a:latin typeface="微軟正黑體" panose="020B0604030504040204" pitchFamily="34" charset="-120"/>
                <a:ea typeface="微軟正黑體" panose="020B0604030504040204" pitchFamily="34" charset="-120"/>
              </a:rPr>
              <a:t>的駕駛模擬器中進行的。駕駛模擬器包括一個真實的車廂，一個具有</a:t>
            </a:r>
            <a:r>
              <a:rPr lang="en-US" altLang="zh-TW" sz="2400" dirty="0">
                <a:latin typeface="微軟正黑體" panose="020B0604030504040204" pitchFamily="34" charset="-120"/>
                <a:ea typeface="微軟正黑體" panose="020B0604030504040204" pitchFamily="34" charset="-120"/>
              </a:rPr>
              <a:t>300</a:t>
            </a:r>
            <a:r>
              <a:rPr lang="zh-TW" altLang="en-US" sz="2400" dirty="0">
                <a:latin typeface="微軟正黑體" panose="020B0604030504040204" pitchFamily="34" charset="-120"/>
                <a:ea typeface="微軟正黑體" panose="020B0604030504040204" pitchFamily="34" charset="-120"/>
              </a:rPr>
              <a:t>度視野的環境</a:t>
            </a:r>
            <a:endParaRPr lang="en-US" altLang="zh-TW" sz="2400" dirty="0">
              <a:latin typeface="微軟正黑體" panose="020B0604030504040204" pitchFamily="34" charset="-120"/>
              <a:ea typeface="微軟正黑體" panose="020B0604030504040204" pitchFamily="34" charset="-120"/>
            </a:endParaRPr>
          </a:p>
          <a:p>
            <a:pPr>
              <a:lnSpc>
                <a:spcPct val="15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該自動化系統被分類為部分駕駛自動化（級別</a:t>
            </a:r>
            <a:r>
              <a:rPr lang="en-US" altLang="zh-TW" sz="2400" dirty="0">
                <a:latin typeface="微軟正黑體" panose="020B0604030504040204" pitchFamily="34" charset="-120"/>
                <a:ea typeface="微軟正黑體" panose="020B0604030504040204" pitchFamily="34" charset="-120"/>
              </a:rPr>
              <a:t>2 </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xmlns="" id="{634F8CA8-513D-4B97-A427-12AC04AD5676}"/>
              </a:ext>
            </a:extLst>
          </p:cNvPr>
          <p:cNvSpPr txBox="1"/>
          <p:nvPr/>
        </p:nvSpPr>
        <p:spPr>
          <a:xfrm>
            <a:off x="212437" y="138545"/>
            <a:ext cx="3340979"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2. Method-</a:t>
            </a:r>
            <a:r>
              <a:rPr lang="zh-TW" altLang="en-US" sz="2400" dirty="0">
                <a:latin typeface="微軟正黑體" panose="020B0604030504040204" pitchFamily="34" charset="-120"/>
                <a:ea typeface="微軟正黑體" panose="020B0604030504040204" pitchFamily="34" charset="-120"/>
              </a:rPr>
              <a:t>駕駛模擬器</a:t>
            </a:r>
          </a:p>
        </p:txBody>
      </p:sp>
    </p:spTree>
    <p:extLst>
      <p:ext uri="{BB962C8B-B14F-4D97-AF65-F5344CB8AC3E}">
        <p14:creationId xmlns:p14="http://schemas.microsoft.com/office/powerpoint/2010/main" val="369652189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1072</TotalTime>
  <Words>2714</Words>
  <Application>Microsoft Office PowerPoint</Application>
  <PresentationFormat>寬螢幕</PresentationFormat>
  <Paragraphs>126</Paragraphs>
  <Slides>28</Slides>
  <Notes>1</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28</vt:i4>
      </vt:variant>
    </vt:vector>
  </HeadingPairs>
  <TitlesOfParts>
    <vt:vector size="37" baseType="lpstr">
      <vt:lpstr>微軟正黑體</vt:lpstr>
      <vt:lpstr>新細明體</vt:lpstr>
      <vt:lpstr>標楷體</vt:lpstr>
      <vt:lpstr>Arial</vt:lpstr>
      <vt:lpstr>Calibri</vt:lpstr>
      <vt:lpstr>Calibri Light</vt:lpstr>
      <vt:lpstr>Times New Roman</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Microsoft 帳戶</dc:creator>
  <cp:lastModifiedBy>Microsoft 帳戶</cp:lastModifiedBy>
  <cp:revision>40</cp:revision>
  <dcterms:created xsi:type="dcterms:W3CDTF">2021-01-28T14:16:37Z</dcterms:created>
  <dcterms:modified xsi:type="dcterms:W3CDTF">2021-04-01T06:28:30Z</dcterms:modified>
</cp:coreProperties>
</file>